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</p:sldIdLst>
  <p:sldSz cx="15119350" cy="10691813"/>
  <p:notesSz cx="6858000" cy="9144000"/>
  <p:embeddedFontLst>
    <p:embeddedFont>
      <p:font typeface="Mulish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00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 descr="A red and yellow landscape&#10;&#10;Description automatically generated">
            <a:extLst>
              <a:ext uri="{FF2B5EF4-FFF2-40B4-BE49-F238E27FC236}">
                <a16:creationId xmlns:a16="http://schemas.microsoft.com/office/drawing/2014/main" id="{B7F5B078-A0A6-F3A4-791F-2CF9AAF775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8" b="6117"/>
          <a:stretch/>
        </p:blipFill>
        <p:spPr>
          <a:xfrm>
            <a:off x="0" y="0"/>
            <a:ext cx="1511935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4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52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85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8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398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32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4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03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79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4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26BA45-837A-4D13-A6C1-44030904F4ED}" type="datetimeFigureOut">
              <a:rPr lang="en-AU" smtClean="0"/>
              <a:t>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6A9A4-0900-426B-A136-4B9D242CE2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11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and white image of a person holding a cloud&#10;&#10;Description automatically generated">
            <a:extLst>
              <a:ext uri="{FF2B5EF4-FFF2-40B4-BE49-F238E27FC236}">
                <a16:creationId xmlns:a16="http://schemas.microsoft.com/office/drawing/2014/main" id="{E4521251-9C40-6EC4-38B5-FC59F7A7F0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031" y="8614510"/>
            <a:ext cx="4355431" cy="17667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C9FB15-EB5E-2BB0-DC4E-C662D613FC68}"/>
              </a:ext>
            </a:extLst>
          </p:cNvPr>
          <p:cNvSpPr txBox="1"/>
          <p:nvPr/>
        </p:nvSpPr>
        <p:spPr>
          <a:xfrm>
            <a:off x="811048" y="625643"/>
            <a:ext cx="1349725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kern="0" dirty="0">
                <a:latin typeface="Mulish" pitchFamily="2" charset="0"/>
                <a:ea typeface="Calibri" panose="020F0502020204030204" pitchFamily="34" charset="0"/>
              </a:rPr>
              <a:t>&lt;Insert School Name&gt; 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acknowledges the </a:t>
            </a:r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Traditional Custodians and Owners of Country throughout Western Australia</a:t>
            </a:r>
            <a:r>
              <a:rPr lang="en-AU" sz="3200" b="1" kern="0" baseline="30000" dirty="0">
                <a:effectLst/>
                <a:latin typeface="Mulish" pitchFamily="2" charset="0"/>
                <a:ea typeface="Calibri" panose="020F0502020204030204" pitchFamily="34" charset="0"/>
              </a:rPr>
              <a:t>1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 and recognise their continuing </a:t>
            </a:r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connection to land, waters and community.</a:t>
            </a:r>
            <a:r>
              <a:rPr lang="en-AU" sz="3200" b="1" kern="0" baseline="30000" dirty="0">
                <a:effectLst/>
                <a:latin typeface="Mulish" pitchFamily="2" charset="0"/>
                <a:ea typeface="Calibri" panose="020F0502020204030204" pitchFamily="34" charset="0"/>
              </a:rPr>
              <a:t>2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 </a:t>
            </a:r>
          </a:p>
          <a:p>
            <a:pPr algn="ctr"/>
            <a:endParaRPr lang="en-AU" sz="3200" kern="0" dirty="0">
              <a:latin typeface="Mulish" pitchFamily="2" charset="0"/>
              <a:ea typeface="Calibri" panose="020F0502020204030204" pitchFamily="34" charset="0"/>
            </a:endParaRPr>
          </a:p>
          <a:p>
            <a:pPr algn="ctr"/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We pay our respect to their ancestors and Elders past and present, and extend that respect to </a:t>
            </a:r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all Aboriginal </a:t>
            </a:r>
            <a:r>
              <a:rPr lang="en-AU" sz="3200" b="1" u="sng" kern="0" dirty="0">
                <a:latin typeface="Mulish" pitchFamily="2" charset="0"/>
                <a:ea typeface="Calibri" panose="020F0502020204030204" pitchFamily="34" charset="0"/>
              </a:rPr>
              <a:t>and </a:t>
            </a:r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Torres Strait Islander staff, students, families and community members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.</a:t>
            </a:r>
            <a:r>
              <a:rPr lang="en-AU" sz="3200" b="1" kern="0" baseline="30000" dirty="0">
                <a:effectLst/>
                <a:latin typeface="Mulish" pitchFamily="2" charset="0"/>
                <a:ea typeface="Calibri" panose="020F0502020204030204" pitchFamily="34" charset="0"/>
              </a:rPr>
              <a:t>3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 </a:t>
            </a:r>
          </a:p>
          <a:p>
            <a:pPr algn="ctr"/>
            <a:endParaRPr lang="en-AU" sz="3200" kern="0" dirty="0">
              <a:latin typeface="Mulish" pitchFamily="2" charset="0"/>
              <a:ea typeface="Calibri" panose="020F0502020204030204" pitchFamily="34" charset="0"/>
            </a:endParaRPr>
          </a:p>
          <a:p>
            <a:pPr algn="ctr"/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We are committed to working in partnership with Custodians and Owners to strengthen and embed First Nations’ voices and perspectives </a:t>
            </a:r>
            <a:r>
              <a:rPr lang="en-AU" sz="3200" b="1" u="sng" kern="0" dirty="0">
                <a:latin typeface="Mulish" pitchFamily="2" charset="0"/>
                <a:ea typeface="Calibri" panose="020F0502020204030204" pitchFamily="34" charset="0"/>
              </a:rPr>
              <a:t>within our school and classrooms</a:t>
            </a:r>
            <a:r>
              <a:rPr lang="en-AU" sz="3200" b="1" u="sng" kern="0" dirty="0">
                <a:effectLst/>
                <a:latin typeface="Mulish" pitchFamily="2" charset="0"/>
                <a:ea typeface="Calibri" panose="020F0502020204030204" pitchFamily="34" charset="0"/>
              </a:rPr>
              <a:t>.</a:t>
            </a:r>
            <a:r>
              <a:rPr lang="en-AU" sz="3200" b="1" kern="0" baseline="30000" dirty="0">
                <a:effectLst/>
                <a:latin typeface="Mulish" pitchFamily="2" charset="0"/>
                <a:ea typeface="Calibri" panose="020F0502020204030204" pitchFamily="34" charset="0"/>
              </a:rPr>
              <a:t>4</a:t>
            </a:r>
            <a:r>
              <a:rPr lang="en-AU" sz="3200" kern="0" dirty="0">
                <a:effectLst/>
                <a:latin typeface="Mulish" pitchFamily="2" charset="0"/>
                <a:ea typeface="Calibri" panose="020F0502020204030204" pitchFamily="34" charset="0"/>
              </a:rPr>
              <a:t> </a:t>
            </a:r>
            <a:endParaRPr lang="en-AU" sz="3200" i="1" kern="0" dirty="0">
              <a:latin typeface="Mulish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E0B8F1-72CF-F3B6-6493-F7F1064757FC}"/>
              </a:ext>
            </a:extLst>
          </p:cNvPr>
          <p:cNvSpPr txBox="1"/>
          <p:nvPr/>
        </p:nvSpPr>
        <p:spPr>
          <a:xfrm>
            <a:off x="681455" y="7290450"/>
            <a:ext cx="9376945" cy="321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200"/>
              </a:lnSpc>
              <a:buAutoNum type="arabicPeriod"/>
            </a:pPr>
            <a:r>
              <a:rPr lang="en-AU" sz="2000" dirty="0">
                <a:solidFill>
                  <a:schemeClr val="bg1"/>
                </a:solidFill>
                <a:latin typeface="Mulish" pitchFamily="2" charset="0"/>
              </a:rPr>
              <a:t>Acknowledge the Traditional Owners relevant to your area of work or location of office/group. </a:t>
            </a:r>
          </a:p>
          <a:p>
            <a:pPr marL="342900" indent="-342900">
              <a:lnSpc>
                <a:spcPts val="3200"/>
              </a:lnSpc>
              <a:buAutoNum type="arabicPeriod"/>
            </a:pPr>
            <a:r>
              <a:rPr lang="en-AU" sz="2000" dirty="0">
                <a:solidFill>
                  <a:schemeClr val="bg1"/>
                </a:solidFill>
                <a:latin typeface="Mulish" pitchFamily="2" charset="0"/>
              </a:rPr>
              <a:t>Include a specific connection or reference for the school.</a:t>
            </a:r>
          </a:p>
          <a:p>
            <a:pPr marL="342900" indent="-342900">
              <a:lnSpc>
                <a:spcPts val="3200"/>
              </a:lnSpc>
              <a:buAutoNum type="arabicPeriod"/>
            </a:pPr>
            <a:r>
              <a:rPr lang="en-AU" sz="2000" dirty="0">
                <a:solidFill>
                  <a:schemeClr val="bg1"/>
                </a:solidFill>
                <a:latin typeface="Mulish" pitchFamily="2" charset="0"/>
              </a:rPr>
              <a:t>Acknowledge all Aboriginal and Torres Strait Islander people your school engages with.</a:t>
            </a:r>
          </a:p>
          <a:p>
            <a:pPr marL="342900" indent="-342900">
              <a:lnSpc>
                <a:spcPts val="3200"/>
              </a:lnSpc>
              <a:buAutoNum type="arabicPeriod"/>
            </a:pPr>
            <a:r>
              <a:rPr lang="en-AU" sz="2000" dirty="0">
                <a:solidFill>
                  <a:schemeClr val="bg1"/>
                </a:solidFill>
                <a:latin typeface="Mulish" pitchFamily="2" charset="0"/>
              </a:rPr>
              <a:t>Include a commitment that demonstrates that the school supports and respects Aboriginal and Torres Strait Islander peoples.</a:t>
            </a:r>
            <a:endParaRPr lang="en-AU" sz="2000" i="1" kern="0" dirty="0">
              <a:solidFill>
                <a:schemeClr val="bg1"/>
              </a:solidFill>
              <a:latin typeface="Mulish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D823F3-50FF-260F-C192-F7369BB7B39B}"/>
              </a:ext>
            </a:extLst>
          </p:cNvPr>
          <p:cNvSpPr txBox="1"/>
          <p:nvPr/>
        </p:nvSpPr>
        <p:spPr>
          <a:xfrm>
            <a:off x="13747206" y="10200732"/>
            <a:ext cx="104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D1AFAC"/>
                </a:solidFill>
                <a:latin typeface="Mulish" pitchFamily="2" charset="0"/>
              </a:rPr>
              <a:t>ABCS016C</a:t>
            </a:r>
          </a:p>
        </p:txBody>
      </p:sp>
    </p:spTree>
    <p:extLst>
      <p:ext uri="{BB962C8B-B14F-4D97-AF65-F5344CB8AC3E}">
        <p14:creationId xmlns:p14="http://schemas.microsoft.com/office/powerpoint/2010/main" val="75905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Mulish</vt:lpstr>
      <vt:lpstr>Aptos Display</vt:lpstr>
      <vt:lpstr>Aptos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 Hardy</dc:creator>
  <cp:lastModifiedBy>Kira Hardy</cp:lastModifiedBy>
  <cp:revision>9</cp:revision>
  <dcterms:created xsi:type="dcterms:W3CDTF">2024-07-01T06:52:02Z</dcterms:created>
  <dcterms:modified xsi:type="dcterms:W3CDTF">2024-08-06T05:47:21Z</dcterms:modified>
</cp:coreProperties>
</file>