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66" r:id="rId2"/>
    <p:sldId id="282" r:id="rId3"/>
    <p:sldId id="283" r:id="rId4"/>
    <p:sldId id="275" r:id="rId5"/>
    <p:sldId id="284" r:id="rId6"/>
    <p:sldId id="285" r:id="rId7"/>
    <p:sldId id="273" r:id="rId8"/>
    <p:sldId id="294" r:id="rId9"/>
    <p:sldId id="268" r:id="rId10"/>
    <p:sldId id="271" r:id="rId11"/>
    <p:sldId id="272" r:id="rId12"/>
    <p:sldId id="276" r:id="rId13"/>
    <p:sldId id="277" r:id="rId14"/>
    <p:sldId id="278" r:id="rId15"/>
    <p:sldId id="279" r:id="rId16"/>
    <p:sldId id="280" r:id="rId17"/>
    <p:sldId id="281" r:id="rId18"/>
    <p:sldId id="286" r:id="rId19"/>
    <p:sldId id="287" r:id="rId20"/>
    <p:sldId id="288" r:id="rId21"/>
    <p:sldId id="295" r:id="rId22"/>
    <p:sldId id="264" r:id="rId23"/>
    <p:sldId id="291" r:id="rId24"/>
    <p:sldId id="292" r:id="rId25"/>
    <p:sldId id="270" r:id="rId26"/>
    <p:sldId id="258" r:id="rId27"/>
  </p:sldIdLst>
  <p:sldSz cx="12192000" cy="6858000"/>
  <p:notesSz cx="6858000" cy="9144000"/>
  <p:embeddedFontLst>
    <p:embeddedFont>
      <p:font typeface="Mulish"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AA54"/>
    <a:srgbClr val="079EDA"/>
    <a:srgbClr val="7F3B9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78"/>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50DEB-BF7E-4ACE-93F2-979C506BCBF4}" type="datetimeFigureOut">
              <a:rPr lang="en-AU" smtClean="0"/>
              <a:t>20/02/2024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8D1A0-E6E5-4E4D-A3AF-AC15EBF10D93}" type="slidenum">
              <a:rPr lang="en-AU" smtClean="0"/>
              <a:t>‹#›</a:t>
            </a:fld>
            <a:endParaRPr lang="en-AU"/>
          </a:p>
        </p:txBody>
      </p:sp>
    </p:spTree>
    <p:extLst>
      <p:ext uri="{BB962C8B-B14F-4D97-AF65-F5344CB8AC3E}">
        <p14:creationId xmlns:p14="http://schemas.microsoft.com/office/powerpoint/2010/main" val="2528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0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1AAC6-3548-58EC-5FBE-0A6A61C14A55}"/>
              </a:ext>
            </a:extLst>
          </p:cNvPr>
          <p:cNvPicPr>
            <a:picLocks noChangeAspect="1"/>
          </p:cNvPicPr>
          <p:nvPr userDrawn="1"/>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spTree>
    <p:extLst>
      <p:ext uri="{BB962C8B-B14F-4D97-AF65-F5344CB8AC3E}">
        <p14:creationId xmlns:p14="http://schemas.microsoft.com/office/powerpoint/2010/main" val="1521855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024103"/>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ctbelongcommit.org.au/wp-content/uploads/2024/02/ABCS010F-P_primary-belonging-factsheet.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s://www.actbelongcommit.org.au/wp-content/uploads/2023/04/Act_Belong_Commit_mindful_breathing_posters.pdf" TargetMode="External"/><Relationship Id="rId3" Type="http://schemas.openxmlformats.org/officeDocument/2006/relationships/image" Target="../media/image5.png"/><Relationship Id="rId7" Type="http://schemas.openxmlformats.org/officeDocument/2006/relationships/hyperlink" Target="https://www.actbelongcommit.org.au/school-portal/belonging-primary-school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www.actbelongcommit.org.au/wp-content/uploads/2023/04/Act_Belong_Commit_gratitude_primary.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actbelongcommit.org.au/my-mental-health/mental-wellbeing-quiz/" TargetMode="External"/><Relationship Id="rId3" Type="http://schemas.openxmlformats.org/officeDocument/2006/relationships/image" Target="../media/image5.png"/><Relationship Id="rId7" Type="http://schemas.openxmlformats.org/officeDocument/2006/relationships/hyperlink" Target="https://www.actbelongcommit.org.au/school-portal/belonging-school-and-staff-resourc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hyperlink" Target="https://www.actbelongcommit.org.au/wp-content/uploads/2024/02/ABCS010F-P_primary-belonging-factsheet.pdf" TargetMode="External"/><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hyperlink" Target="https://www.actbelongcommit.org.au/school-portal/belonging-primary-schools" TargetMode="External"/><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hyperlink" Target="https://www.actbelongcommit.org.au/school-portal/belonging-school-and-staff-resour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ctbelongcommit.org.au/school-porta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hyperlink" Target="mailto:actbelongcommit@curtin.edu.au" TargetMode="External"/><Relationship Id="rId3" Type="http://schemas.openxmlformats.org/officeDocument/2006/relationships/image" Target="../media/image5.png"/><Relationship Id="rId7" Type="http://schemas.openxmlformats.org/officeDocument/2006/relationships/hyperlink" Target="https://www.actbelongcommit.org.au/school-porta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9ED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DFC2B-E499-FB8E-6AF6-B5B273EE93D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2369"/>
            <a:ext cx="12191999" cy="6855631"/>
          </a:xfrm>
          <a:prstGeom prst="rect">
            <a:avLst/>
          </a:prstGeom>
        </p:spPr>
      </p:pic>
      <p:grpSp>
        <p:nvGrpSpPr>
          <p:cNvPr id="8" name="Group 7">
            <a:extLst>
              <a:ext uri="{FF2B5EF4-FFF2-40B4-BE49-F238E27FC236}">
                <a16:creationId xmlns:a16="http://schemas.microsoft.com/office/drawing/2014/main" id="{0DCD3AB9-7A3E-B3EA-A243-D78BDE0408EE}"/>
              </a:ext>
            </a:extLst>
          </p:cNvPr>
          <p:cNvGrpSpPr/>
          <p:nvPr/>
        </p:nvGrpSpPr>
        <p:grpSpPr>
          <a:xfrm>
            <a:off x="458037" y="1401103"/>
            <a:ext cx="6740641" cy="4258763"/>
            <a:chOff x="458037" y="1293895"/>
            <a:chExt cx="6740641" cy="4258763"/>
          </a:xfrm>
        </p:grpSpPr>
        <p:sp>
          <p:nvSpPr>
            <p:cNvPr id="6" name="TextBox 5">
              <a:extLst>
                <a:ext uri="{FF2B5EF4-FFF2-40B4-BE49-F238E27FC236}">
                  <a16:creationId xmlns:a16="http://schemas.microsoft.com/office/drawing/2014/main" id="{3EB501E0-B743-7584-2B0C-DD60269D0A74}"/>
                </a:ext>
              </a:extLst>
            </p:cNvPr>
            <p:cNvSpPr txBox="1"/>
            <p:nvPr/>
          </p:nvSpPr>
          <p:spPr>
            <a:xfrm>
              <a:off x="458037" y="3429000"/>
              <a:ext cx="6740641" cy="2123658"/>
            </a:xfrm>
            <a:prstGeom prst="rect">
              <a:avLst/>
            </a:prstGeom>
            <a:noFill/>
          </p:spPr>
          <p:txBody>
            <a:bodyPr wrap="square" rtlCol="0">
              <a:spAutoFit/>
            </a:bodyPr>
            <a:lstStyle/>
            <a:p>
              <a:pPr>
                <a:lnSpc>
                  <a:spcPct val="150000"/>
                </a:lnSpc>
              </a:pPr>
              <a:r>
                <a:rPr lang="en-AU" sz="4000" b="1" dirty="0">
                  <a:solidFill>
                    <a:schemeClr val="bg1"/>
                  </a:solidFill>
                  <a:latin typeface="Mulish" pitchFamily="2" charset="0"/>
                  <a:cs typeface="Arial" panose="020B0604020202020204" pitchFamily="34" charset="0"/>
                </a:rPr>
                <a:t>Mentally Healthy Schools</a:t>
              </a:r>
            </a:p>
            <a:p>
              <a:r>
                <a:rPr lang="en-AU" sz="3600" i="1" dirty="0">
                  <a:solidFill>
                    <a:schemeClr val="bg1"/>
                  </a:solidFill>
                  <a:latin typeface="Mulish" pitchFamily="2" charset="0"/>
                  <a:cs typeface="Arial" panose="020B0604020202020204" pitchFamily="34" charset="0"/>
                </a:rPr>
                <a:t>Creating school belonging: Staff presentation</a:t>
              </a:r>
            </a:p>
          </p:txBody>
        </p:sp>
        <p:pic>
          <p:nvPicPr>
            <p:cNvPr id="7" name="Picture 6" descr="A white text on a black background&#10;&#10;Description automatically generated">
              <a:extLst>
                <a:ext uri="{FF2B5EF4-FFF2-40B4-BE49-F238E27FC236}">
                  <a16:creationId xmlns:a16="http://schemas.microsoft.com/office/drawing/2014/main" id="{3972088B-FDE1-98E6-161E-8B63198CA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37" y="1293895"/>
              <a:ext cx="2019160" cy="2135105"/>
            </a:xfrm>
            <a:prstGeom prst="rect">
              <a:avLst/>
            </a:prstGeom>
          </p:spPr>
        </p:pic>
      </p:grpSp>
      <p:pic>
        <p:nvPicPr>
          <p:cNvPr id="2" name="Picture 1">
            <a:extLst>
              <a:ext uri="{FF2B5EF4-FFF2-40B4-BE49-F238E27FC236}">
                <a16:creationId xmlns:a16="http://schemas.microsoft.com/office/drawing/2014/main" id="{442FB439-51F3-1F6F-166E-285516477464}"/>
              </a:ext>
            </a:extLst>
          </p:cNvPr>
          <p:cNvPicPr>
            <a:picLocks noGrp="1" noRot="1" noChangeAspect="1" noMove="1" noResize="1" noEditPoints="1" noAdjustHandles="1" noChangeArrowheads="1" noChangeShapeType="1" noCrop="1"/>
          </p:cNvPicPr>
          <p:nvPr/>
        </p:nvPicPr>
        <p:blipFill>
          <a:blip r:embed="rId4">
            <a:alphaModFix amt="7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spTree>
    <p:extLst>
      <p:ext uri="{BB962C8B-B14F-4D97-AF65-F5344CB8AC3E}">
        <p14:creationId xmlns:p14="http://schemas.microsoft.com/office/powerpoint/2010/main" val="26689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4DFB-9135-114C-1749-A79B8C05E01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4A4101-6B28-2DFE-C2BB-F6380748BC8F}"/>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87E75B87-7DE4-2CE3-C11C-036FCA12A6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5C9489F9-F7A6-B1A4-2818-51425E940A7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A0A7DDAB-6BB9-0722-1F2C-CE02DB560DA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FEA2EDD9-F14F-EEF7-A193-88A171605B8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2ACFA1EC-2724-E0C4-9E98-0C996834C270}"/>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Benefits of belonging</a:t>
            </a:r>
          </a:p>
        </p:txBody>
      </p:sp>
      <p:sp>
        <p:nvSpPr>
          <p:cNvPr id="7" name="TextBox 6">
            <a:extLst>
              <a:ext uri="{FF2B5EF4-FFF2-40B4-BE49-F238E27FC236}">
                <a16:creationId xmlns:a16="http://schemas.microsoft.com/office/drawing/2014/main" id="{332AD41C-D3AA-9CC6-5F8A-1F7565C13354}"/>
              </a:ext>
            </a:extLst>
          </p:cNvPr>
          <p:cNvSpPr txBox="1"/>
          <p:nvPr/>
        </p:nvSpPr>
        <p:spPr>
          <a:xfrm>
            <a:off x="436773" y="1488860"/>
            <a:ext cx="10868281" cy="4859472"/>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Student benefits:</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Students feel confident to be themselves.</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Increased engagement, motivation and positive attitudes towards learning.</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Enhances emotional resilience. </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Higher attendance rates and academic outcomes.</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Contributes to the development of social skills.</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Leads to enhanced relationships with school staff and peers.</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Students feel supported to seek help. </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Increased school enjoyment.</a:t>
            </a:r>
          </a:p>
          <a:p>
            <a:pPr>
              <a:lnSpc>
                <a:spcPct val="150000"/>
              </a:lnSpc>
            </a:pPr>
            <a:endParaRPr lang="en-AU" sz="2400" dirty="0">
              <a:latin typeface="Mulish" pitchFamily="2" charset="0"/>
              <a:cs typeface="Arial" panose="020B0604020202020204" pitchFamily="34" charset="0"/>
            </a:endParaRPr>
          </a:p>
          <a:p>
            <a:pPr marL="342900" indent="-342900">
              <a:lnSpc>
                <a:spcPct val="150000"/>
              </a:lnSpc>
              <a:buFont typeface="Arial" panose="020B0604020202020204" pitchFamily="34" charset="0"/>
              <a:buChar char="•"/>
            </a:pPr>
            <a:endParaRPr lang="en-AU" sz="2400" dirty="0">
              <a:latin typeface="Mulish" pitchFamily="2" charset="0"/>
              <a:cs typeface="Arial" panose="020B0604020202020204" pitchFamily="34" charset="0"/>
            </a:endParaRPr>
          </a:p>
        </p:txBody>
      </p:sp>
    </p:spTree>
    <p:extLst>
      <p:ext uri="{BB962C8B-B14F-4D97-AF65-F5344CB8AC3E}">
        <p14:creationId xmlns:p14="http://schemas.microsoft.com/office/powerpoint/2010/main" val="281858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370CE-9353-782B-9E37-A3DE2070AD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A69E3BF-1790-BF38-184A-A5C784F1A796}"/>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75DB4998-DB29-F71D-2666-623507B802F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B1C34517-5DF4-0914-7B23-B9049B7E51C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264DF54C-E487-F8B1-F4BA-ED6A83DFE88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19BF3311-2383-69D1-DBF4-30F02FC9E3A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F2BA37F9-78AD-AEAF-43AD-C0BA234622A0}"/>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Benefits of belonging</a:t>
            </a:r>
          </a:p>
        </p:txBody>
      </p:sp>
      <p:sp>
        <p:nvSpPr>
          <p:cNvPr id="13" name="TextBox 12">
            <a:extLst>
              <a:ext uri="{FF2B5EF4-FFF2-40B4-BE49-F238E27FC236}">
                <a16:creationId xmlns:a16="http://schemas.microsoft.com/office/drawing/2014/main" id="{57DB0251-4B0B-5BD5-B6B6-A980CC849B0A}"/>
              </a:ext>
            </a:extLst>
          </p:cNvPr>
          <p:cNvSpPr txBox="1"/>
          <p:nvPr/>
        </p:nvSpPr>
        <p:spPr>
          <a:xfrm>
            <a:off x="436773" y="1490795"/>
            <a:ext cx="10868281" cy="5269841"/>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Benefits for staff and the school:</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Staff feel valued, supported and respected. </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Staff feel more connected to colleagues and to the school.</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Leads to positive school culture and environment. </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Leads to positive relationships with students, families and the community.</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Families and the community feel welcome and connected to the school.</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Reduction in bullying and exclusion of students. </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Improves communication between staff and the community.</a:t>
            </a:r>
          </a:p>
          <a:p>
            <a:pPr marL="342900" indent="-342900">
              <a:lnSpc>
                <a:spcPct val="125000"/>
              </a:lnSpc>
              <a:spcBef>
                <a:spcPts val="40"/>
              </a:spcBef>
              <a:buFont typeface="Arial" panose="020B0604020202020204" pitchFamily="34" charset="0"/>
              <a:buChar char="•"/>
            </a:pPr>
            <a:r>
              <a:rPr lang="en-AU" sz="2000" dirty="0">
                <a:latin typeface="Mulish" pitchFamily="2" charset="0"/>
                <a:cs typeface="Arial" panose="020B0604020202020204" pitchFamily="34" charset="0"/>
              </a:rPr>
              <a:t>Promotes staff retention and helps to reduce burn out.</a:t>
            </a:r>
          </a:p>
          <a:p>
            <a:pPr marL="342900" indent="-342900">
              <a:lnSpc>
                <a:spcPts val="3200"/>
              </a:lnSpc>
              <a:spcBef>
                <a:spcPts val="40"/>
              </a:spcBef>
              <a:buFont typeface="Arial" panose="020B0604020202020204" pitchFamily="34" charset="0"/>
              <a:buChar char="•"/>
            </a:pPr>
            <a:endParaRPr lang="en-AU" sz="2200" dirty="0">
              <a:latin typeface="Mulish" pitchFamily="2" charset="0"/>
              <a:cs typeface="Arial" panose="020B0604020202020204" pitchFamily="34" charset="0"/>
            </a:endParaRPr>
          </a:p>
          <a:p>
            <a:pPr>
              <a:lnSpc>
                <a:spcPct val="150000"/>
              </a:lnSpc>
            </a:pPr>
            <a:endParaRPr lang="en-AU" sz="2400" dirty="0">
              <a:latin typeface="Mulish" pitchFamily="2" charset="0"/>
              <a:cs typeface="Arial" panose="020B0604020202020204" pitchFamily="34" charset="0"/>
            </a:endParaRPr>
          </a:p>
          <a:p>
            <a:pPr marL="342900" indent="-342900">
              <a:lnSpc>
                <a:spcPct val="150000"/>
              </a:lnSpc>
              <a:buFont typeface="Arial" panose="020B0604020202020204" pitchFamily="34" charset="0"/>
              <a:buChar char="•"/>
            </a:pPr>
            <a:endParaRPr lang="en-AU" sz="2400" dirty="0">
              <a:latin typeface="Mulish" pitchFamily="2" charset="0"/>
              <a:cs typeface="Arial" panose="020B0604020202020204" pitchFamily="34" charset="0"/>
            </a:endParaRPr>
          </a:p>
        </p:txBody>
      </p:sp>
    </p:spTree>
    <p:extLst>
      <p:ext uri="{BB962C8B-B14F-4D97-AF65-F5344CB8AC3E}">
        <p14:creationId xmlns:p14="http://schemas.microsoft.com/office/powerpoint/2010/main" val="396246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1B3A-DACF-EE44-0621-8DF429B03F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23D0B09-A5C8-E9C7-96F6-C094F14C7C51}"/>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453A8C9C-9B45-91F0-DA5E-CF6300B0A2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047B1F0C-50B6-8634-753E-2766BC35B2F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AACE0EAB-EE99-B73C-4A9E-919B6EF0768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A6F2540D-4DE2-170E-1838-3DBC20009F5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587457DF-6262-A00B-BCDC-2A35AC4104E8}"/>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8" name="TextBox 7">
            <a:extLst>
              <a:ext uri="{FF2B5EF4-FFF2-40B4-BE49-F238E27FC236}">
                <a16:creationId xmlns:a16="http://schemas.microsoft.com/office/drawing/2014/main" id="{49FF96B7-4F85-2DA5-9A73-A6063BA410CD}"/>
              </a:ext>
            </a:extLst>
          </p:cNvPr>
          <p:cNvSpPr txBox="1"/>
          <p:nvPr/>
        </p:nvSpPr>
        <p:spPr>
          <a:xfrm>
            <a:off x="1291489" y="6289693"/>
            <a:ext cx="6818844" cy="436914"/>
          </a:xfrm>
          <a:prstGeom prst="rect">
            <a:avLst/>
          </a:prstGeom>
          <a:noFill/>
        </p:spPr>
        <p:txBody>
          <a:bodyPr wrap="square">
            <a:spAutoFit/>
          </a:bodyPr>
          <a:lstStyle/>
          <a:p>
            <a:pPr>
              <a:lnSpc>
                <a:spcPts val="3200"/>
              </a:lnSpc>
            </a:pPr>
            <a:r>
              <a:rPr lang="en-AU" sz="1200" i="1" dirty="0">
                <a:solidFill>
                  <a:schemeClr val="bg1"/>
                </a:solidFill>
                <a:latin typeface="Mulish" pitchFamily="2" charset="0"/>
                <a:cs typeface="Arial" panose="020B0604020202020204" pitchFamily="34" charset="0"/>
              </a:rPr>
              <a:t>*choose the strategies that will work for your school context</a:t>
            </a:r>
          </a:p>
        </p:txBody>
      </p:sp>
      <p:sp>
        <p:nvSpPr>
          <p:cNvPr id="7" name="TextBox 6">
            <a:extLst>
              <a:ext uri="{FF2B5EF4-FFF2-40B4-BE49-F238E27FC236}">
                <a16:creationId xmlns:a16="http://schemas.microsoft.com/office/drawing/2014/main" id="{EDDA2293-9953-7DF1-F7A5-E9C4DC4E406C}"/>
              </a:ext>
            </a:extLst>
          </p:cNvPr>
          <p:cNvSpPr txBox="1"/>
          <p:nvPr/>
        </p:nvSpPr>
        <p:spPr>
          <a:xfrm>
            <a:off x="436774" y="1490795"/>
            <a:ext cx="11305055" cy="4166269"/>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Encourage positive relationships between teachers and students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The school to provide teachers the time to be available for student personal support.</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Teachers to demonstrate fair and equitable practices in the classroom at all times.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Teachers model respectful behaviours towards each other and students. </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Class expectations developed in collaboration with students. </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Student-led groups are available to provide opportunities for student voices/representation.</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School staff to run clubs such as breakfast club, chess club, STEM club to allow opportunities for students to get to know them (see the list of student clubs and groups in the </a:t>
            </a:r>
            <a:r>
              <a:rPr lang="en-AU" sz="200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rPr>
              <a:t>factsheet</a:t>
            </a:r>
            <a:r>
              <a:rPr lang="en-AU" sz="2000" dirty="0">
                <a:latin typeface="Mulish" pitchFamily="2" charset="0"/>
                <a:cs typeface="Arial" panose="020B0604020202020204" pitchFamily="34" charset="0"/>
              </a:rPr>
              <a:t>).</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Ensure teachers are using inclusive language consistently. </a:t>
            </a:r>
            <a:endParaRPr lang="en-AU" sz="2400" dirty="0">
              <a:latin typeface="Mulish" pitchFamily="2" charset="0"/>
              <a:cs typeface="Arial" panose="020B0604020202020204" pitchFamily="34" charset="0"/>
            </a:endParaRPr>
          </a:p>
        </p:txBody>
      </p:sp>
    </p:spTree>
    <p:extLst>
      <p:ext uri="{BB962C8B-B14F-4D97-AF65-F5344CB8AC3E}">
        <p14:creationId xmlns:p14="http://schemas.microsoft.com/office/powerpoint/2010/main" val="199705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38579-6105-EB49-DA41-8A249427B4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966B45-D7EB-9BFB-6146-5E1FDF3FB693}"/>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7EBF5315-5E8D-06D4-068A-F65A96AA4CE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1C61AFDF-D480-6AAF-C063-0CD7628F004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99C79714-B1BE-F423-98BA-8D71CAFA9087}"/>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0FE51EC2-3C24-09E9-53A8-8758C3146BE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10E9AE96-CCDA-43F0-2838-BDB97BEF6D57}"/>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C45C4782-90CD-45ED-E45F-2620A5B0F97A}"/>
              </a:ext>
            </a:extLst>
          </p:cNvPr>
          <p:cNvSpPr txBox="1"/>
          <p:nvPr/>
        </p:nvSpPr>
        <p:spPr>
          <a:xfrm>
            <a:off x="436773" y="1490795"/>
            <a:ext cx="11650451" cy="3781548"/>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Encourage a positive whole-school peer culture of belonging</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Enable multiple opportunities for students to connect - Offer extracurricular activities.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Host school sanctioned activities that foster social connectedness and school bonding e.g. sports days, house activities etc. Encourage students to engage in these activities and ensure staff and parents model participatory behaviours. </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Create peer support networks to enable students to be academically supportive of each other.</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Ensure expectations for inclusion and kindness are taught from Term 1 each year.</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Promote the school’s approach to fostering an environment that creates a sense of belonging.</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Implement and use a Buddy Bench system. </a:t>
            </a:r>
            <a:endParaRPr lang="en-AU" sz="2400" dirty="0">
              <a:latin typeface="Mulish" pitchFamily="2" charset="0"/>
              <a:cs typeface="Arial" panose="020B0604020202020204" pitchFamily="34" charset="0"/>
            </a:endParaRPr>
          </a:p>
        </p:txBody>
      </p:sp>
    </p:spTree>
    <p:extLst>
      <p:ext uri="{BB962C8B-B14F-4D97-AF65-F5344CB8AC3E}">
        <p14:creationId xmlns:p14="http://schemas.microsoft.com/office/powerpoint/2010/main" val="39359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740-3DD1-2A46-34C6-79BE0EE4A5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CDEECC-0633-DBC1-33F9-6C18964809D7}"/>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0E1DB694-B204-4F5A-552F-8969D6DE67D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285BCDAA-A385-4834-8782-91BE75DD29C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725ECB71-F5D0-1671-1919-90199EC440D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5E125370-8690-7E23-1057-256CDA7ADE62}"/>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0A26CDDF-BAEA-5FE4-491B-226801844659}"/>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471840B8-562A-C359-5E04-9D6D2631C3D9}"/>
              </a:ext>
            </a:extLst>
          </p:cNvPr>
          <p:cNvSpPr txBox="1"/>
          <p:nvPr/>
        </p:nvSpPr>
        <p:spPr>
          <a:xfrm>
            <a:off x="436773" y="1490795"/>
            <a:ext cx="12479127" cy="4166269"/>
          </a:xfrm>
          <a:prstGeom prst="rect">
            <a:avLst/>
          </a:prstGeom>
          <a:noFill/>
        </p:spPr>
        <p:txBody>
          <a:bodyPr wrap="square" rtlCol="0">
            <a:spAutoFit/>
          </a:bodyPr>
          <a:lstStyle/>
          <a:p>
            <a:pPr>
              <a:lnSpc>
                <a:spcPct val="150000"/>
              </a:lnSpc>
            </a:pPr>
            <a:r>
              <a:rPr lang="en-AU" sz="2800" b="1" spc="-70" dirty="0">
                <a:latin typeface="Mulish" pitchFamily="2" charset="0"/>
                <a:cs typeface="Arial" panose="020B0604020202020204" pitchFamily="34" charset="0"/>
              </a:rPr>
              <a:t>Encourage academic motivation and engagement through belonging</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Teachers to encourage students to have high expectations of their academic ability.</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Teachers utilise flexible teaching methods.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Learning activities are varied and reflect different learning styles.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Teachers to outline benefits and purpose of learning activities (Success Criteria and Learning Intentions).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Learning activities and content relate to real world experiences.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Encourage goal setting behaviours and outline the benefits of achieving goals.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Teachers to ensure learning is student-directed and strength-based.</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Skills relating to self-regulation are taught and used regularly.</a:t>
            </a:r>
          </a:p>
        </p:txBody>
      </p:sp>
    </p:spTree>
    <p:extLst>
      <p:ext uri="{BB962C8B-B14F-4D97-AF65-F5344CB8AC3E}">
        <p14:creationId xmlns:p14="http://schemas.microsoft.com/office/powerpoint/2010/main" val="113995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F9D4-3062-EE34-0724-6879054F5E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18BF0CB-EDAA-71C7-BBF8-FDC1A07FFDDB}"/>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EDE6187D-15E3-D6A5-17EC-8E8ADDFCDC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D4EF3B7A-EFC7-28D4-2E29-BBFAAF1316F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3B51ACAD-C3C5-33A9-AF06-58E13AD92CD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3E985DBD-295C-2F69-97DB-9B4B76D24BF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2B65775E-A43C-9D6A-C6CD-E3A67B6B777E}"/>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69A87A35-32EA-BCDD-BA12-5EB1267948AB}"/>
              </a:ext>
            </a:extLst>
          </p:cNvPr>
          <p:cNvSpPr txBox="1"/>
          <p:nvPr/>
        </p:nvSpPr>
        <p:spPr>
          <a:xfrm>
            <a:off x="436774" y="1490795"/>
            <a:ext cx="11650452" cy="3781548"/>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Mental health promotion and proactivity</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Implement health promotion program and activities using a whole school approach (including Act Belong Commit, Mind Matters and Be You).</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Ensure staff are provided adequate training on mental wellbeing and mental health prevention.</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Develop a student and/or staff wellbeing committee to provide mentally healthy activities that promote belonging and school connectedness.</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Encourage help-seeking behaviours across the school. Highlight key staff members to seek personal support where needed (chaplain, counsellor etc.)</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School leadership are responsive to the mental wellbeing needs of students and staff.</a:t>
            </a:r>
          </a:p>
        </p:txBody>
      </p:sp>
    </p:spTree>
    <p:extLst>
      <p:ext uri="{BB962C8B-B14F-4D97-AF65-F5344CB8AC3E}">
        <p14:creationId xmlns:p14="http://schemas.microsoft.com/office/powerpoint/2010/main" val="288173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6877D-7ECC-4ADE-47E6-E670FC02A4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6BA1EA-B8DC-8126-B941-2311027B5FD9}"/>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D45C49B4-4985-DB29-F13C-072F3C3B3A7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9B95B8A0-92E0-9DDD-44C9-9400964A5B5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7545699D-718D-5FD3-FB51-4CA9111B186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96327F84-FDA6-C55D-B5EA-1FF69CAC116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44F633D0-3FA3-76EA-51E5-06B87064D6E3}"/>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7033CFD0-B4F7-B5D8-A548-5DDE2C35513F}"/>
              </a:ext>
            </a:extLst>
          </p:cNvPr>
          <p:cNvSpPr txBox="1"/>
          <p:nvPr/>
        </p:nvSpPr>
        <p:spPr>
          <a:xfrm>
            <a:off x="436774" y="1490795"/>
            <a:ext cx="11305055" cy="3396827"/>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Encourage personal empowerment in mental wellbeing</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Educate students on their role in fostering their own sense of school belonging (see </a:t>
            </a:r>
            <a:r>
              <a:rPr lang="en-AU" sz="200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rPr>
              <a:t>Act Belong Commit classroom belonging activities</a:t>
            </a:r>
            <a:r>
              <a:rPr lang="en-AU" sz="2000" dirty="0">
                <a:latin typeface="Mulish" pitchFamily="2" charset="0"/>
                <a:cs typeface="Arial" panose="020B0604020202020204" pitchFamily="34" charset="0"/>
              </a:rPr>
              <a:t>).</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Facilitate activities that encourage students to identify key strengths and provide opportunities to utilise strengths within classroom and school activities.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Teach students about the benefits of having a positive mindset.</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Use the Growth Mindset in the school and the classroom to promote positive mindsets.</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Encourage mindfulness, including </a:t>
            </a:r>
            <a:r>
              <a:rPr lang="en-AU" sz="2000" dirty="0">
                <a:solidFill>
                  <a:srgbClr val="0EAA54"/>
                </a:solidFill>
                <a:latin typeface="Mulish" pitchFamily="2" charset="0"/>
                <a:cs typeface="Arial" panose="020B0604020202020204" pitchFamily="34" charset="0"/>
                <a:hlinkClick r:id="rId8">
                  <a:extLst>
                    <a:ext uri="{A12FA001-AC4F-418D-AE19-62706E023703}">
                      <ahyp:hlinkClr xmlns:ahyp="http://schemas.microsoft.com/office/drawing/2018/hyperlinkcolor" val="tx"/>
                    </a:ext>
                  </a:extLst>
                </a:hlinkClick>
              </a:rPr>
              <a:t>breathing</a:t>
            </a:r>
            <a:r>
              <a:rPr lang="en-AU" sz="2000" dirty="0">
                <a:latin typeface="Mulish" pitchFamily="2" charset="0"/>
                <a:cs typeface="Arial" panose="020B0604020202020204" pitchFamily="34" charset="0"/>
              </a:rPr>
              <a:t> and </a:t>
            </a:r>
            <a:r>
              <a:rPr lang="en-AU" sz="2000" dirty="0">
                <a:solidFill>
                  <a:srgbClr val="0EAA54"/>
                </a:solidFill>
                <a:latin typeface="Mulish" pitchFamily="2" charset="0"/>
                <a:cs typeface="Arial" panose="020B0604020202020204" pitchFamily="34" charset="0"/>
                <a:hlinkClick r:id="rId9">
                  <a:extLst>
                    <a:ext uri="{A12FA001-AC4F-418D-AE19-62706E023703}">
                      <ahyp:hlinkClr xmlns:ahyp="http://schemas.microsoft.com/office/drawing/2018/hyperlinkcolor" val="tx"/>
                    </a:ext>
                  </a:extLst>
                </a:hlinkClick>
              </a:rPr>
              <a:t>gratitude practices</a:t>
            </a:r>
            <a:r>
              <a:rPr lang="en-AU" sz="2000" dirty="0">
                <a:latin typeface="Mulish" pitchFamily="2" charset="0"/>
                <a:cs typeface="Arial" panose="020B0604020202020204" pitchFamily="34" charset="0"/>
              </a:rPr>
              <a:t>.</a:t>
            </a:r>
          </a:p>
        </p:txBody>
      </p:sp>
    </p:spTree>
    <p:extLst>
      <p:ext uri="{BB962C8B-B14F-4D97-AF65-F5344CB8AC3E}">
        <p14:creationId xmlns:p14="http://schemas.microsoft.com/office/powerpoint/2010/main" val="413456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251B-3C17-FC6B-82E2-27474FF194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55255A-7CD8-A42C-8696-630D1B06980E}"/>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65AF48EC-D981-35EC-3145-5C8AEC46BA8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C669B42C-383E-B0FE-D294-1298676CE1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615C6BDB-98BA-1EA4-9C3B-11723012F72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E93513E2-2B04-ED98-E94F-C1EEA8D11CE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9F42A11E-3100-2ADE-5281-3BFAB6B33CFC}"/>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6E36FF30-1018-0A7E-B9B3-D33E11063EE4}"/>
              </a:ext>
            </a:extLst>
          </p:cNvPr>
          <p:cNvSpPr txBox="1"/>
          <p:nvPr/>
        </p:nvSpPr>
        <p:spPr>
          <a:xfrm>
            <a:off x="436774" y="1490795"/>
            <a:ext cx="11545676" cy="4243213"/>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Staff belonging strategies</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Staff are given opportunities to build positive culture through regular activities or events.</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Weekly staff activities (such as morning yoga, run club, book club etc.)</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Leadership to provide team-building activities, in addition to school planning and review days.</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Encourage staff shout outs and read them out at regular meetings.</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Colleagues and leadership to write thank you notes to express appreciation for school staff.</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Encourage random acts of kindness between staff (see </a:t>
            </a:r>
            <a:r>
              <a:rPr lang="en-AU" sz="2000" spc="-2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rPr>
              <a:t>Staff Belonging Resources</a:t>
            </a:r>
            <a:r>
              <a:rPr lang="en-AU" sz="2000" spc="-20" dirty="0">
                <a:latin typeface="Mulish" pitchFamily="2" charset="0"/>
                <a:cs typeface="Arial" panose="020B0604020202020204" pitchFamily="34" charset="0"/>
              </a:rPr>
              <a:t>).</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Encourage staff to complete the </a:t>
            </a:r>
            <a:r>
              <a:rPr lang="en-AU" sz="2000" spc="-20" dirty="0">
                <a:solidFill>
                  <a:srgbClr val="0EAA54"/>
                </a:solidFill>
                <a:latin typeface="Mulish" pitchFamily="2" charset="0"/>
                <a:cs typeface="Arial" panose="020B0604020202020204" pitchFamily="34" charset="0"/>
                <a:hlinkClick r:id="rId8">
                  <a:extLst>
                    <a:ext uri="{A12FA001-AC4F-418D-AE19-62706E023703}">
                      <ahyp:hlinkClr xmlns:ahyp="http://schemas.microsoft.com/office/drawing/2018/hyperlinkcolor" val="tx"/>
                    </a:ext>
                  </a:extLst>
                </a:hlinkClick>
              </a:rPr>
              <a:t>Act Belong Commit Mental Wellbeing Quiz</a:t>
            </a:r>
            <a:r>
              <a:rPr lang="en-AU" sz="2000" spc="-20" dirty="0">
                <a:latin typeface="Mulish" pitchFamily="2" charset="0"/>
                <a:cs typeface="Arial" panose="020B0604020202020204" pitchFamily="34" charset="0"/>
              </a:rPr>
              <a:t>.</a:t>
            </a:r>
          </a:p>
          <a:p>
            <a:pPr marL="342900" indent="-342900">
              <a:lnSpc>
                <a:spcPct val="125000"/>
              </a:lnSpc>
              <a:buFont typeface="Arial" panose="020B0604020202020204" pitchFamily="34" charset="0"/>
              <a:buChar char="•"/>
            </a:pPr>
            <a:r>
              <a:rPr lang="en-AU" sz="2000" spc="-20" dirty="0">
                <a:latin typeface="Mulish" pitchFamily="2" charset="0"/>
                <a:cs typeface="Arial" panose="020B0604020202020204" pitchFamily="34" charset="0"/>
              </a:rPr>
              <a:t>Leadership to regularly check-in with staff to find out how they are going and if they need any additional support.</a:t>
            </a:r>
          </a:p>
        </p:txBody>
      </p:sp>
    </p:spTree>
    <p:extLst>
      <p:ext uri="{BB962C8B-B14F-4D97-AF65-F5344CB8AC3E}">
        <p14:creationId xmlns:p14="http://schemas.microsoft.com/office/powerpoint/2010/main" val="254287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2B6E1-30BB-B593-20F7-3EBC54AFE15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2F4D15-F347-5582-1C96-1EA068CA6881}"/>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2A415625-35A3-0492-7DC8-9FF0DF95A05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EB32128A-2F1D-1C46-BF5E-0181D79FC9E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D61D02F6-FF79-8B6E-F936-60036B0AD65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9E2E5AE7-3BE6-C01F-9DDA-2468108B6CA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E26B1F4F-DDE6-2402-EE08-F276526307B5}"/>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BE4BCBF3-D735-479E-BB69-97283E047B88}"/>
              </a:ext>
            </a:extLst>
          </p:cNvPr>
          <p:cNvSpPr txBox="1"/>
          <p:nvPr/>
        </p:nvSpPr>
        <p:spPr>
          <a:xfrm>
            <a:off x="436774" y="1490795"/>
            <a:ext cx="11117051" cy="2242665"/>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Staff professional development</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Schools provide teachers the opportunity for professional development through mentoring programs that are aimed at fostering student belonging.</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Ensure teachers receive professional development on inclusive language and inclusive practices, including strength-based teaching.</a:t>
            </a:r>
          </a:p>
        </p:txBody>
      </p:sp>
    </p:spTree>
    <p:extLst>
      <p:ext uri="{BB962C8B-B14F-4D97-AF65-F5344CB8AC3E}">
        <p14:creationId xmlns:p14="http://schemas.microsoft.com/office/powerpoint/2010/main" val="346943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F650A-EB11-7807-2895-6017E77099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EFFEE4C-C275-4568-D7D7-D606E3A16295}"/>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E360959F-A420-38E5-5D42-D7BC8E333C0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652A5B5E-5D30-1E40-5E5E-012883FAEA1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B526ED73-8E5A-AFE8-FB74-346A34EBA20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71AB5D4C-322E-A3D7-054C-6B18837D05D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94456A95-895B-79F8-CD86-3A38DE14ADD3}"/>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Strategies for belonging</a:t>
            </a:r>
          </a:p>
        </p:txBody>
      </p:sp>
      <p:sp>
        <p:nvSpPr>
          <p:cNvPr id="7" name="TextBox 6">
            <a:extLst>
              <a:ext uri="{FF2B5EF4-FFF2-40B4-BE49-F238E27FC236}">
                <a16:creationId xmlns:a16="http://schemas.microsoft.com/office/drawing/2014/main" id="{1371DC1C-C646-6694-CEA5-F5BB2361A993}"/>
              </a:ext>
            </a:extLst>
          </p:cNvPr>
          <p:cNvSpPr txBox="1"/>
          <p:nvPr/>
        </p:nvSpPr>
        <p:spPr>
          <a:xfrm>
            <a:off x="436774" y="1490795"/>
            <a:ext cx="11305055" cy="3781548"/>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Encourage family and community involvement</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Provide opportunities for families to be involved in meaningful ways e.g. family events, parent- led committees, open nights and parent education.</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Promote strong communications to families through newsletters, information nights and email. </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Disseminate information to parents that specifically provides information and strategies for supporting their child’s learning and sense of belonging to the school.</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Offer courses/information nights that promote ways to foster positive parent/carer-child relationships and positive communication skills.</a:t>
            </a:r>
          </a:p>
        </p:txBody>
      </p:sp>
    </p:spTree>
    <p:extLst>
      <p:ext uri="{BB962C8B-B14F-4D97-AF65-F5344CB8AC3E}">
        <p14:creationId xmlns:p14="http://schemas.microsoft.com/office/powerpoint/2010/main" val="136510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2F6B-C328-759C-B4BA-206A236D31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1847F4-A86E-37A9-2631-BCCB90DDD79E}"/>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6" name="Picture 5">
            <a:extLst>
              <a:ext uri="{FF2B5EF4-FFF2-40B4-BE49-F238E27FC236}">
                <a16:creationId xmlns:a16="http://schemas.microsoft.com/office/drawing/2014/main" id="{974630DE-81B7-4E60-1D92-A8594F4E2F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96FCC602-AE7B-C502-C65A-E5B5607487F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76B5C855-B9DB-234F-8DBF-888EADF6512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31" name="TextBox 30">
            <a:extLst>
              <a:ext uri="{FF2B5EF4-FFF2-40B4-BE49-F238E27FC236}">
                <a16:creationId xmlns:a16="http://schemas.microsoft.com/office/drawing/2014/main" id="{30028933-1DF8-0F00-3658-6EB7B7B997F1}"/>
              </a:ext>
            </a:extLst>
          </p:cNvPr>
          <p:cNvSpPr txBox="1"/>
          <p:nvPr/>
        </p:nvSpPr>
        <p:spPr>
          <a:xfrm>
            <a:off x="436773" y="520613"/>
            <a:ext cx="9501322" cy="707886"/>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Act Belong Commit message</a:t>
            </a:r>
          </a:p>
        </p:txBody>
      </p:sp>
      <p:sp>
        <p:nvSpPr>
          <p:cNvPr id="9" name="TextBox 8">
            <a:extLst>
              <a:ext uri="{FF2B5EF4-FFF2-40B4-BE49-F238E27FC236}">
                <a16:creationId xmlns:a16="http://schemas.microsoft.com/office/drawing/2014/main" id="{6E41A2AB-CD29-CB08-4482-B8BB434BBC33}"/>
              </a:ext>
            </a:extLst>
          </p:cNvPr>
          <p:cNvSpPr txBox="1"/>
          <p:nvPr/>
        </p:nvSpPr>
        <p:spPr>
          <a:xfrm>
            <a:off x="3134424" y="2211040"/>
            <a:ext cx="5923152" cy="2308324"/>
          </a:xfrm>
          <a:prstGeom prst="rect">
            <a:avLst/>
          </a:prstGeom>
          <a:noFill/>
        </p:spPr>
        <p:txBody>
          <a:bodyPr wrap="square" rtlCol="0">
            <a:spAutoFit/>
          </a:bodyPr>
          <a:lstStyle/>
          <a:p>
            <a:pPr algn="ctr"/>
            <a:r>
              <a:rPr lang="en-AU" sz="3600" b="1" dirty="0">
                <a:solidFill>
                  <a:schemeClr val="bg1"/>
                </a:solidFill>
                <a:latin typeface="Mulish" pitchFamily="2" charset="0"/>
                <a:cs typeface="Arial" panose="020B0604020202020204" pitchFamily="34" charset="0"/>
              </a:rPr>
              <a:t>The feeling of deep connection with social groups, physical places, and experiences.</a:t>
            </a:r>
          </a:p>
        </p:txBody>
      </p:sp>
      <p:pic>
        <p:nvPicPr>
          <p:cNvPr id="11" name="Picture 10" descr="A close-up of a computer screen&#10;&#10;Description automatically generated">
            <a:extLst>
              <a:ext uri="{FF2B5EF4-FFF2-40B4-BE49-F238E27FC236}">
                <a16:creationId xmlns:a16="http://schemas.microsoft.com/office/drawing/2014/main" id="{B5BBF7DA-38D4-76DD-4D30-2F7B92D2B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36541"/>
            <a:ext cx="12192000" cy="3276270"/>
          </a:xfrm>
          <a:prstGeom prst="rect">
            <a:avLst/>
          </a:prstGeom>
        </p:spPr>
      </p:pic>
    </p:spTree>
    <p:extLst>
      <p:ext uri="{BB962C8B-B14F-4D97-AF65-F5344CB8AC3E}">
        <p14:creationId xmlns:p14="http://schemas.microsoft.com/office/powerpoint/2010/main" val="399642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ACC0-6459-E88B-405E-AA74F22567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ADF7464-AE63-D9E1-AD70-DF0CE59775AF}"/>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2D7534FA-72A3-5811-1F15-EF47347B02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277C27BF-8B5B-E586-92B2-0A9BD9095FA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D4C409D8-A5AD-EA44-F376-6897405BADC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0D22431E-71E9-7E6E-2366-701E75DA809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F6F5C8B8-E1CD-E8C4-9EB0-9B52EABEB340}"/>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Student clubs and groups</a:t>
            </a:r>
          </a:p>
        </p:txBody>
      </p:sp>
      <p:sp>
        <p:nvSpPr>
          <p:cNvPr id="7" name="TextBox 6">
            <a:extLst>
              <a:ext uri="{FF2B5EF4-FFF2-40B4-BE49-F238E27FC236}">
                <a16:creationId xmlns:a16="http://schemas.microsoft.com/office/drawing/2014/main" id="{156355BB-1813-FDB7-F18D-389EEF48959C}"/>
              </a:ext>
            </a:extLst>
          </p:cNvPr>
          <p:cNvSpPr txBox="1"/>
          <p:nvPr/>
        </p:nvSpPr>
        <p:spPr>
          <a:xfrm>
            <a:off x="436774" y="1490795"/>
            <a:ext cx="11526626" cy="3793090"/>
          </a:xfrm>
          <a:prstGeom prst="rect">
            <a:avLst/>
          </a:prstGeom>
          <a:noFill/>
        </p:spPr>
        <p:txBody>
          <a:bodyPr wrap="square" rtlCol="0">
            <a:spAutoFit/>
          </a:bodyPr>
          <a:lstStyle/>
          <a:p>
            <a:pPr>
              <a:lnSpc>
                <a:spcPct val="150000"/>
              </a:lnSpc>
            </a:pPr>
            <a:r>
              <a:rPr lang="en-AU" sz="2800" b="1" spc="-60" dirty="0">
                <a:latin typeface="Mulish" pitchFamily="2" charset="0"/>
                <a:cs typeface="Arial" panose="020B0604020202020204" pitchFamily="34" charset="0"/>
              </a:rPr>
              <a:t>Act Belong Commit strongly encourages schools to provide students the opportunity to join clubs based on their interests, where possible.</a:t>
            </a:r>
          </a:p>
          <a:p>
            <a:endParaRPr lang="en-AU" sz="2000" spc="-20" dirty="0">
              <a:latin typeface="Mulish" pitchFamily="2" charset="0"/>
              <a:cs typeface="Arial" panose="020B0604020202020204" pitchFamily="34" charset="0"/>
            </a:endParaRPr>
          </a:p>
          <a:p>
            <a:pPr>
              <a:lnSpc>
                <a:spcPct val="150000"/>
              </a:lnSpc>
            </a:pPr>
            <a:r>
              <a:rPr lang="en-AU" sz="2000" spc="-20" dirty="0">
                <a:latin typeface="Mulish" pitchFamily="2" charset="0"/>
                <a:cs typeface="Arial" panose="020B0604020202020204" pitchFamily="34" charset="0"/>
              </a:rPr>
              <a:t>Participation in clubs can lead to feelings of safety, purpose and belonging and can also promote connections between like-minded students. </a:t>
            </a:r>
          </a:p>
          <a:p>
            <a:endParaRPr lang="en-AU" sz="2000" spc="-20" dirty="0">
              <a:latin typeface="Mulish" pitchFamily="2" charset="0"/>
              <a:cs typeface="Arial" panose="020B0604020202020204" pitchFamily="34" charset="0"/>
            </a:endParaRPr>
          </a:p>
          <a:p>
            <a:pPr>
              <a:lnSpc>
                <a:spcPct val="150000"/>
              </a:lnSpc>
            </a:pPr>
            <a:r>
              <a:rPr lang="en-AU" sz="2000" spc="-20" dirty="0">
                <a:latin typeface="Mulish" pitchFamily="2" charset="0"/>
                <a:cs typeface="Arial" panose="020B0604020202020204" pitchFamily="34" charset="0"/>
              </a:rPr>
              <a:t>It’s important to involve students in the process of setting up and managing clubs, this can improve their sense of empowerment and help them feel a sense of ownership and pride over the club. </a:t>
            </a:r>
          </a:p>
        </p:txBody>
      </p:sp>
    </p:spTree>
    <p:extLst>
      <p:ext uri="{BB962C8B-B14F-4D97-AF65-F5344CB8AC3E}">
        <p14:creationId xmlns:p14="http://schemas.microsoft.com/office/powerpoint/2010/main" val="365251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BF23-5AE5-13E5-E2DA-71C2F87FB48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EA8EF0D-E5C9-B757-5EA4-022416E66E9C}"/>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5" name="Picture 4">
            <a:extLst>
              <a:ext uri="{FF2B5EF4-FFF2-40B4-BE49-F238E27FC236}">
                <a16:creationId xmlns:a16="http://schemas.microsoft.com/office/drawing/2014/main" id="{47EEE15A-55E7-E315-9CE5-175FD0C05B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6" name="Picture 5">
            <a:extLst>
              <a:ext uri="{FF2B5EF4-FFF2-40B4-BE49-F238E27FC236}">
                <a16:creationId xmlns:a16="http://schemas.microsoft.com/office/drawing/2014/main" id="{EE1348AC-4611-6868-E7B6-C86C832ADEC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315467"/>
            <a:ext cx="11305055" cy="1197866"/>
          </a:xfrm>
          <a:prstGeom prst="rect">
            <a:avLst/>
          </a:prstGeom>
        </p:spPr>
      </p:pic>
      <p:pic>
        <p:nvPicPr>
          <p:cNvPr id="3" name="Picture 2">
            <a:extLst>
              <a:ext uri="{FF2B5EF4-FFF2-40B4-BE49-F238E27FC236}">
                <a16:creationId xmlns:a16="http://schemas.microsoft.com/office/drawing/2014/main" id="{C6F051CC-7DFC-9997-AA5D-2B92F8A1073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A05B8622-51FB-750F-38A0-16E7E4FD6C7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10" name="TextBox 9">
            <a:extLst>
              <a:ext uri="{FF2B5EF4-FFF2-40B4-BE49-F238E27FC236}">
                <a16:creationId xmlns:a16="http://schemas.microsoft.com/office/drawing/2014/main" id="{7A49739E-3E6F-4C31-286B-B13CEB7D7050}"/>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Student clubs and groups</a:t>
            </a:r>
          </a:p>
        </p:txBody>
      </p:sp>
      <p:sp>
        <p:nvSpPr>
          <p:cNvPr id="2" name="TextBox 1">
            <a:extLst>
              <a:ext uri="{FF2B5EF4-FFF2-40B4-BE49-F238E27FC236}">
                <a16:creationId xmlns:a16="http://schemas.microsoft.com/office/drawing/2014/main" id="{0D49357C-61BA-F24B-1BE4-2227942B7E69}"/>
              </a:ext>
            </a:extLst>
          </p:cNvPr>
          <p:cNvSpPr txBox="1"/>
          <p:nvPr/>
        </p:nvSpPr>
        <p:spPr>
          <a:xfrm>
            <a:off x="436774" y="1490795"/>
            <a:ext cx="11305055" cy="662938"/>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Ideas for student clubs/groups</a:t>
            </a:r>
          </a:p>
        </p:txBody>
      </p:sp>
      <p:sp>
        <p:nvSpPr>
          <p:cNvPr id="11" name="TextBox 10">
            <a:extLst>
              <a:ext uri="{FF2B5EF4-FFF2-40B4-BE49-F238E27FC236}">
                <a16:creationId xmlns:a16="http://schemas.microsoft.com/office/drawing/2014/main" id="{862F6C93-B59A-F67B-10CE-FAF06E4CC74F}"/>
              </a:ext>
            </a:extLst>
          </p:cNvPr>
          <p:cNvSpPr txBox="1"/>
          <p:nvPr/>
        </p:nvSpPr>
        <p:spPr>
          <a:xfrm>
            <a:off x="450171" y="2153733"/>
            <a:ext cx="2343149" cy="3454535"/>
          </a:xfrm>
          <a:prstGeom prst="rect">
            <a:avLst/>
          </a:prstGeom>
          <a:noFill/>
        </p:spPr>
        <p:txBody>
          <a:bodyPr wrap="square" rtlCol="0">
            <a:spAutoFit/>
          </a:bodyPr>
          <a:lstStyle/>
          <a:p>
            <a:pPr marL="342900" indent="-342900">
              <a:lnSpc>
                <a:spcPct val="110000"/>
              </a:lnSpc>
              <a:buFont typeface="Arial" panose="020B0604020202020204" pitchFamily="34" charset="0"/>
              <a:buChar char="•"/>
            </a:pPr>
            <a:r>
              <a:rPr lang="en-AU" sz="2000" dirty="0"/>
              <a:t>Anime club</a:t>
            </a:r>
          </a:p>
          <a:p>
            <a:pPr marL="342900" indent="-342900">
              <a:lnSpc>
                <a:spcPct val="110000"/>
              </a:lnSpc>
              <a:buFont typeface="Arial" panose="020B0604020202020204" pitchFamily="34" charset="0"/>
              <a:buChar char="•"/>
            </a:pPr>
            <a:r>
              <a:rPr lang="en-AU" sz="2000" dirty="0"/>
              <a:t>Art/craft clubs</a:t>
            </a:r>
          </a:p>
          <a:p>
            <a:pPr marL="342900" indent="-342900">
              <a:lnSpc>
                <a:spcPct val="110000"/>
              </a:lnSpc>
              <a:buFont typeface="Arial" panose="020B0604020202020204" pitchFamily="34" charset="0"/>
              <a:buChar char="•"/>
            </a:pPr>
            <a:r>
              <a:rPr lang="en-AU" sz="2000" dirty="0"/>
              <a:t>Breakfast club</a:t>
            </a:r>
          </a:p>
          <a:p>
            <a:pPr marL="342900" indent="-342900">
              <a:lnSpc>
                <a:spcPct val="110000"/>
              </a:lnSpc>
              <a:buFont typeface="Arial" panose="020B0604020202020204" pitchFamily="34" charset="0"/>
              <a:buChar char="•"/>
            </a:pPr>
            <a:r>
              <a:rPr lang="en-AU" sz="2000" dirty="0"/>
              <a:t>Bush wardens</a:t>
            </a:r>
          </a:p>
          <a:p>
            <a:pPr marL="342900" indent="-342900">
              <a:lnSpc>
                <a:spcPct val="110000"/>
              </a:lnSpc>
              <a:buFont typeface="Arial" panose="020B0604020202020204" pitchFamily="34" charset="0"/>
              <a:buChar char="•"/>
            </a:pPr>
            <a:r>
              <a:rPr lang="en-AU" sz="2000" dirty="0"/>
              <a:t>Chess club</a:t>
            </a:r>
          </a:p>
          <a:p>
            <a:pPr marL="342900" indent="-342900">
              <a:lnSpc>
                <a:spcPct val="110000"/>
              </a:lnSpc>
              <a:buFont typeface="Arial" panose="020B0604020202020204" pitchFamily="34" charset="0"/>
              <a:buChar char="•"/>
            </a:pPr>
            <a:r>
              <a:rPr lang="en-AU" sz="2000" dirty="0"/>
              <a:t>Cooking club</a:t>
            </a:r>
          </a:p>
          <a:p>
            <a:pPr marL="342900" indent="-342900">
              <a:lnSpc>
                <a:spcPct val="110000"/>
              </a:lnSpc>
              <a:buFont typeface="Arial" panose="020B0604020202020204" pitchFamily="34" charset="0"/>
              <a:buChar char="•"/>
            </a:pPr>
            <a:r>
              <a:rPr lang="en-AU" sz="2000" dirty="0"/>
              <a:t>Debate club</a:t>
            </a:r>
          </a:p>
          <a:p>
            <a:pPr marL="342900" indent="-342900">
              <a:lnSpc>
                <a:spcPct val="110000"/>
              </a:lnSpc>
              <a:buFont typeface="Arial" panose="020B0604020202020204" pitchFamily="34" charset="0"/>
              <a:buChar char="•"/>
            </a:pPr>
            <a:r>
              <a:rPr lang="en-AU" sz="2000" dirty="0"/>
              <a:t>Drama club</a:t>
            </a:r>
          </a:p>
          <a:p>
            <a:pPr marL="342900" indent="-342900">
              <a:lnSpc>
                <a:spcPct val="110000"/>
              </a:lnSpc>
              <a:buFont typeface="Arial" panose="020B0604020202020204" pitchFamily="34" charset="0"/>
              <a:buChar char="•"/>
            </a:pPr>
            <a:r>
              <a:rPr lang="en-AU" sz="2000" dirty="0" err="1"/>
              <a:t>Enviroclub</a:t>
            </a:r>
            <a:endParaRPr lang="en-AU" sz="2000" dirty="0"/>
          </a:p>
          <a:p>
            <a:pPr marL="342900" indent="-342900">
              <a:lnSpc>
                <a:spcPct val="110000"/>
              </a:lnSpc>
              <a:buFont typeface="Arial" panose="020B0604020202020204" pitchFamily="34" charset="0"/>
              <a:buChar char="•"/>
            </a:pPr>
            <a:r>
              <a:rPr lang="en-AU" sz="2000" dirty="0"/>
              <a:t>Film club</a:t>
            </a:r>
          </a:p>
        </p:txBody>
      </p:sp>
      <p:sp>
        <p:nvSpPr>
          <p:cNvPr id="12" name="TextBox 11">
            <a:extLst>
              <a:ext uri="{FF2B5EF4-FFF2-40B4-BE49-F238E27FC236}">
                <a16:creationId xmlns:a16="http://schemas.microsoft.com/office/drawing/2014/main" id="{BD2FDD43-E644-8D36-D044-75B82294EF08}"/>
              </a:ext>
            </a:extLst>
          </p:cNvPr>
          <p:cNvSpPr txBox="1"/>
          <p:nvPr/>
        </p:nvSpPr>
        <p:spPr>
          <a:xfrm>
            <a:off x="3417844" y="2153731"/>
            <a:ext cx="2847974" cy="3454535"/>
          </a:xfrm>
          <a:prstGeom prst="rect">
            <a:avLst/>
          </a:prstGeom>
          <a:noFill/>
        </p:spPr>
        <p:txBody>
          <a:bodyPr wrap="square" rtlCol="0">
            <a:spAutoFit/>
          </a:bodyPr>
          <a:lstStyle/>
          <a:p>
            <a:pPr marL="342900" indent="-342900">
              <a:lnSpc>
                <a:spcPct val="110000"/>
              </a:lnSpc>
              <a:buFont typeface="Arial" panose="020B0604020202020204" pitchFamily="34" charset="0"/>
              <a:buChar char="•"/>
            </a:pPr>
            <a:r>
              <a:rPr lang="en-AU" sz="2000" dirty="0"/>
              <a:t>Garden club</a:t>
            </a:r>
          </a:p>
          <a:p>
            <a:pPr marL="342900" indent="-342900">
              <a:lnSpc>
                <a:spcPct val="110000"/>
              </a:lnSpc>
              <a:buFont typeface="Arial" panose="020B0604020202020204" pitchFamily="34" charset="0"/>
              <a:buChar char="•"/>
            </a:pPr>
            <a:r>
              <a:rPr lang="en-AU" sz="2000" dirty="0"/>
              <a:t>History club</a:t>
            </a:r>
          </a:p>
          <a:p>
            <a:pPr marL="342900" indent="-342900">
              <a:lnSpc>
                <a:spcPct val="110000"/>
              </a:lnSpc>
              <a:buFont typeface="Arial" panose="020B0604020202020204" pitchFamily="34" charset="0"/>
              <a:buChar char="•"/>
            </a:pPr>
            <a:r>
              <a:rPr lang="en-AU" sz="2000" dirty="0"/>
              <a:t>IT club</a:t>
            </a:r>
          </a:p>
          <a:p>
            <a:pPr marL="342900" indent="-342900">
              <a:lnSpc>
                <a:spcPct val="110000"/>
              </a:lnSpc>
              <a:buFont typeface="Arial" panose="020B0604020202020204" pitchFamily="34" charset="0"/>
              <a:buChar char="•"/>
            </a:pPr>
            <a:r>
              <a:rPr lang="en-AU" sz="2000" dirty="0"/>
              <a:t>Language club</a:t>
            </a:r>
          </a:p>
          <a:p>
            <a:pPr marL="342900" indent="-342900">
              <a:lnSpc>
                <a:spcPct val="110000"/>
              </a:lnSpc>
              <a:buFont typeface="Arial" panose="020B0604020202020204" pitchFamily="34" charset="0"/>
              <a:buChar char="•"/>
            </a:pPr>
            <a:r>
              <a:rPr lang="en-AU" sz="2000" dirty="0"/>
              <a:t>Lego club</a:t>
            </a:r>
          </a:p>
          <a:p>
            <a:pPr marL="342900" indent="-342900">
              <a:lnSpc>
                <a:spcPct val="110000"/>
              </a:lnSpc>
              <a:buFont typeface="Arial" panose="020B0604020202020204" pitchFamily="34" charset="0"/>
              <a:buChar char="•"/>
            </a:pPr>
            <a:r>
              <a:rPr lang="en-AU" sz="2000" dirty="0"/>
              <a:t>LGBTQIA+ club</a:t>
            </a:r>
          </a:p>
          <a:p>
            <a:pPr marL="342900" indent="-342900">
              <a:lnSpc>
                <a:spcPct val="110000"/>
              </a:lnSpc>
              <a:buFont typeface="Arial" panose="020B0604020202020204" pitchFamily="34" charset="0"/>
              <a:buChar char="•"/>
            </a:pPr>
            <a:r>
              <a:rPr lang="en-AU" sz="2000" dirty="0"/>
              <a:t>Maths club</a:t>
            </a:r>
          </a:p>
          <a:p>
            <a:pPr marL="342900" indent="-342900">
              <a:lnSpc>
                <a:spcPct val="110000"/>
              </a:lnSpc>
              <a:buFont typeface="Arial" panose="020B0604020202020204" pitchFamily="34" charset="0"/>
              <a:buChar char="•"/>
            </a:pPr>
            <a:r>
              <a:rPr lang="en-AU" sz="2000" dirty="0"/>
              <a:t>Multicultural club</a:t>
            </a:r>
          </a:p>
          <a:p>
            <a:pPr marL="342900" indent="-342900">
              <a:lnSpc>
                <a:spcPct val="110000"/>
              </a:lnSpc>
              <a:buFont typeface="Arial" panose="020B0604020202020204" pitchFamily="34" charset="0"/>
              <a:buChar char="•"/>
            </a:pPr>
            <a:r>
              <a:rPr lang="en-AU" sz="2000" dirty="0"/>
              <a:t>Music club</a:t>
            </a:r>
          </a:p>
          <a:p>
            <a:pPr marL="342900" indent="-342900">
              <a:lnSpc>
                <a:spcPct val="110000"/>
              </a:lnSpc>
              <a:buFont typeface="Arial" panose="020B0604020202020204" pitchFamily="34" charset="0"/>
              <a:buChar char="•"/>
            </a:pPr>
            <a:r>
              <a:rPr lang="en-AU" sz="2000" dirty="0"/>
              <a:t>Poetry club</a:t>
            </a:r>
          </a:p>
        </p:txBody>
      </p:sp>
      <p:sp>
        <p:nvSpPr>
          <p:cNvPr id="14" name="TextBox 13">
            <a:extLst>
              <a:ext uri="{FF2B5EF4-FFF2-40B4-BE49-F238E27FC236}">
                <a16:creationId xmlns:a16="http://schemas.microsoft.com/office/drawing/2014/main" id="{46030FBD-47C7-429A-8DEF-A88379DEC478}"/>
              </a:ext>
            </a:extLst>
          </p:cNvPr>
          <p:cNvSpPr txBox="1"/>
          <p:nvPr/>
        </p:nvSpPr>
        <p:spPr>
          <a:xfrm>
            <a:off x="6735740" y="2153732"/>
            <a:ext cx="3562351" cy="3454535"/>
          </a:xfrm>
          <a:prstGeom prst="rect">
            <a:avLst/>
          </a:prstGeom>
          <a:noFill/>
        </p:spPr>
        <p:txBody>
          <a:bodyPr wrap="square" rtlCol="0">
            <a:spAutoFit/>
          </a:bodyPr>
          <a:lstStyle/>
          <a:p>
            <a:pPr marL="342900" indent="-342900">
              <a:lnSpc>
                <a:spcPct val="110000"/>
              </a:lnSpc>
              <a:buFont typeface="Arial" panose="020B0604020202020204" pitchFamily="34" charset="0"/>
              <a:buChar char="•"/>
            </a:pPr>
            <a:r>
              <a:rPr lang="en-AU" sz="2000" dirty="0"/>
              <a:t>Reading club</a:t>
            </a:r>
          </a:p>
          <a:p>
            <a:pPr marL="342900" indent="-342900">
              <a:lnSpc>
                <a:spcPct val="110000"/>
              </a:lnSpc>
              <a:buFont typeface="Arial" panose="020B0604020202020204" pitchFamily="34" charset="0"/>
              <a:buChar char="•"/>
            </a:pPr>
            <a:r>
              <a:rPr lang="en-AU" sz="2000" dirty="0"/>
              <a:t>Robotics club</a:t>
            </a:r>
          </a:p>
          <a:p>
            <a:pPr marL="342900" indent="-342900">
              <a:lnSpc>
                <a:spcPct val="110000"/>
              </a:lnSpc>
              <a:buFont typeface="Arial" panose="020B0604020202020204" pitchFamily="34" charset="0"/>
              <a:buChar char="•"/>
            </a:pPr>
            <a:r>
              <a:rPr lang="en-AU" sz="2000" dirty="0"/>
              <a:t>Run club</a:t>
            </a:r>
          </a:p>
          <a:p>
            <a:pPr marL="342900" indent="-342900">
              <a:lnSpc>
                <a:spcPct val="110000"/>
              </a:lnSpc>
              <a:buFont typeface="Arial" panose="020B0604020202020204" pitchFamily="34" charset="0"/>
              <a:buChar char="•"/>
            </a:pPr>
            <a:r>
              <a:rPr lang="en-AU" sz="2000" dirty="0"/>
              <a:t>School Council</a:t>
            </a:r>
          </a:p>
          <a:p>
            <a:pPr marL="342900" indent="-342900">
              <a:lnSpc>
                <a:spcPct val="110000"/>
              </a:lnSpc>
              <a:buFont typeface="Arial" panose="020B0604020202020204" pitchFamily="34" charset="0"/>
              <a:buChar char="•"/>
            </a:pPr>
            <a:r>
              <a:rPr lang="en-AU" sz="2000" dirty="0"/>
              <a:t>Social club</a:t>
            </a:r>
          </a:p>
          <a:p>
            <a:pPr marL="342900" indent="-342900">
              <a:lnSpc>
                <a:spcPct val="110000"/>
              </a:lnSpc>
              <a:buFont typeface="Arial" panose="020B0604020202020204" pitchFamily="34" charset="0"/>
              <a:buChar char="•"/>
            </a:pPr>
            <a:r>
              <a:rPr lang="en-AU" sz="2000" dirty="0"/>
              <a:t>STEM club</a:t>
            </a:r>
          </a:p>
          <a:p>
            <a:pPr marL="342900" indent="-342900">
              <a:lnSpc>
                <a:spcPct val="110000"/>
              </a:lnSpc>
              <a:buFont typeface="Arial" panose="020B0604020202020204" pitchFamily="34" charset="0"/>
              <a:buChar char="•"/>
            </a:pPr>
            <a:r>
              <a:rPr lang="en-AU" sz="2000" dirty="0"/>
              <a:t>Student event committee</a:t>
            </a:r>
          </a:p>
          <a:p>
            <a:pPr marL="342900" indent="-342900">
              <a:lnSpc>
                <a:spcPct val="110000"/>
              </a:lnSpc>
              <a:buFont typeface="Arial" panose="020B0604020202020204" pitchFamily="34" charset="0"/>
              <a:buChar char="•"/>
            </a:pPr>
            <a:r>
              <a:rPr lang="en-AU" sz="2000" dirty="0"/>
              <a:t>Student wellbeing group</a:t>
            </a:r>
          </a:p>
          <a:p>
            <a:pPr marL="342900" indent="-342900">
              <a:lnSpc>
                <a:spcPct val="110000"/>
              </a:lnSpc>
              <a:buFont typeface="Arial" panose="020B0604020202020204" pitchFamily="34" charset="0"/>
              <a:buChar char="•"/>
            </a:pPr>
            <a:r>
              <a:rPr lang="en-AU" sz="2000" dirty="0"/>
              <a:t>Walk/ride to school team</a:t>
            </a:r>
          </a:p>
          <a:p>
            <a:pPr marL="342900" indent="-342900">
              <a:lnSpc>
                <a:spcPct val="110000"/>
              </a:lnSpc>
              <a:buFont typeface="Arial" panose="020B0604020202020204" pitchFamily="34" charset="0"/>
              <a:buChar char="•"/>
            </a:pPr>
            <a:r>
              <a:rPr lang="en-AU" sz="2000" dirty="0"/>
              <a:t>Yoga club</a:t>
            </a:r>
          </a:p>
        </p:txBody>
      </p:sp>
    </p:spTree>
    <p:extLst>
      <p:ext uri="{BB962C8B-B14F-4D97-AF65-F5344CB8AC3E}">
        <p14:creationId xmlns:p14="http://schemas.microsoft.com/office/powerpoint/2010/main" val="180985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1EB4-DC32-517F-26B0-47BEA0E82590}"/>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8623D6BD-D552-2B73-AA3C-4CFEDA4075CB}"/>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1" name="Picture 20">
            <a:extLst>
              <a:ext uri="{FF2B5EF4-FFF2-40B4-BE49-F238E27FC236}">
                <a16:creationId xmlns:a16="http://schemas.microsoft.com/office/drawing/2014/main" id="{7757C219-3ECA-4D92-8E93-9960485323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22" name="Picture 21">
            <a:extLst>
              <a:ext uri="{FF2B5EF4-FFF2-40B4-BE49-F238E27FC236}">
                <a16:creationId xmlns:a16="http://schemas.microsoft.com/office/drawing/2014/main" id="{470FD524-A1EA-10E1-B849-D3B3A54BBDD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315467"/>
            <a:ext cx="11305055" cy="1197866"/>
          </a:xfrm>
          <a:prstGeom prst="rect">
            <a:avLst/>
          </a:prstGeom>
        </p:spPr>
      </p:pic>
      <p:pic>
        <p:nvPicPr>
          <p:cNvPr id="3" name="Picture 2">
            <a:extLst>
              <a:ext uri="{FF2B5EF4-FFF2-40B4-BE49-F238E27FC236}">
                <a16:creationId xmlns:a16="http://schemas.microsoft.com/office/drawing/2014/main" id="{43FC89EB-6F38-68C3-FA69-DB662C60277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DACBDA9C-D33B-619C-7573-3F93D18216B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10" name="TextBox 9">
            <a:extLst>
              <a:ext uri="{FF2B5EF4-FFF2-40B4-BE49-F238E27FC236}">
                <a16:creationId xmlns:a16="http://schemas.microsoft.com/office/drawing/2014/main" id="{505D909D-B8AF-FEAD-DC81-E7B06F4FF637}"/>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Mentally Healthy Schools resources</a:t>
            </a:r>
          </a:p>
        </p:txBody>
      </p:sp>
      <p:sp>
        <p:nvSpPr>
          <p:cNvPr id="2" name="TextBox 1">
            <a:extLst>
              <a:ext uri="{FF2B5EF4-FFF2-40B4-BE49-F238E27FC236}">
                <a16:creationId xmlns:a16="http://schemas.microsoft.com/office/drawing/2014/main" id="{0B91F81D-1A6B-C0B3-32BE-DF111CF8B987}"/>
              </a:ext>
            </a:extLst>
          </p:cNvPr>
          <p:cNvSpPr txBox="1"/>
          <p:nvPr/>
        </p:nvSpPr>
        <p:spPr>
          <a:xfrm>
            <a:off x="436774" y="1490795"/>
            <a:ext cx="5960465" cy="3781548"/>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To support school belonging</a:t>
            </a:r>
          </a:p>
          <a:p>
            <a:pPr marL="342900" indent="-342900">
              <a:lnSpc>
                <a:spcPct val="125000"/>
              </a:lnSpc>
              <a:buFont typeface="Arial" panose="020B0604020202020204" pitchFamily="34" charset="0"/>
              <a:buChar char="•"/>
            </a:pPr>
            <a:r>
              <a:rPr lang="en-AU" sz="2000" dirty="0">
                <a:latin typeface="Mulish" pitchFamily="2" charset="0"/>
                <a:cs typeface="Arial" panose="020B0604020202020204" pitchFamily="34" charset="0"/>
              </a:rPr>
              <a:t>Curriculum-linked </a:t>
            </a:r>
            <a:r>
              <a:rPr lang="en-AU" sz="200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rPr>
              <a:t>Classroom Activities and PowerPoint</a:t>
            </a:r>
            <a:r>
              <a:rPr lang="en-AU" sz="2000" dirty="0">
                <a:latin typeface="Mulish" pitchFamily="2" charset="0"/>
                <a:cs typeface="Arial" panose="020B0604020202020204" pitchFamily="34" charset="0"/>
              </a:rPr>
              <a:t> on how to create belonging.</a:t>
            </a:r>
          </a:p>
          <a:p>
            <a:pPr marL="342900" indent="-342900">
              <a:lnSpc>
                <a:spcPct val="125000"/>
              </a:lnSpc>
              <a:buFont typeface="Arial" panose="020B0604020202020204" pitchFamily="34" charset="0"/>
              <a:buChar char="•"/>
            </a:pPr>
            <a:r>
              <a:rPr lang="en-AU" sz="2000" dirty="0">
                <a:solidFill>
                  <a:srgbClr val="0EAA54"/>
                </a:solidFill>
                <a:latin typeface="Mulish" pitchFamily="2" charset="0"/>
                <a:cs typeface="Arial" panose="020B0604020202020204" pitchFamily="34" charset="0"/>
                <a:hlinkClick r:id="rId8">
                  <a:extLst>
                    <a:ext uri="{A12FA001-AC4F-418D-AE19-62706E023703}">
                      <ahyp:hlinkClr xmlns:ahyp="http://schemas.microsoft.com/office/drawing/2018/hyperlinkcolor" val="tx"/>
                    </a:ext>
                  </a:extLst>
                </a:hlinkClick>
              </a:rPr>
              <a:t>School Belonging Factsheet</a:t>
            </a:r>
            <a:r>
              <a:rPr lang="en-AU" sz="2000" dirty="0">
                <a:latin typeface="Mulish" pitchFamily="2" charset="0"/>
                <a:cs typeface="Arial" panose="020B0604020202020204" pitchFamily="34" charset="0"/>
              </a:rPr>
              <a:t>: Includes evidence-based information and a list of practical strategies for schools to implement to enhance belonging. </a:t>
            </a:r>
          </a:p>
          <a:p>
            <a:pPr marL="342900" indent="-342900">
              <a:lnSpc>
                <a:spcPct val="125000"/>
              </a:lnSpc>
              <a:buFont typeface="Arial" panose="020B0604020202020204" pitchFamily="34" charset="0"/>
              <a:buChar char="•"/>
            </a:pPr>
            <a:r>
              <a:rPr lang="en-AU" sz="2000" dirty="0">
                <a:solidFill>
                  <a:srgbClr val="0EAA54"/>
                </a:solidFill>
                <a:latin typeface="Mulish" pitchFamily="2" charset="0"/>
                <a:cs typeface="Arial" panose="020B0604020202020204" pitchFamily="34" charset="0"/>
                <a:hlinkClick r:id="rId9">
                  <a:extLst>
                    <a:ext uri="{A12FA001-AC4F-418D-AE19-62706E023703}">
                      <ahyp:hlinkClr xmlns:ahyp="http://schemas.microsoft.com/office/drawing/2018/hyperlinkcolor" val="tx"/>
                    </a:ext>
                  </a:extLst>
                </a:hlinkClick>
              </a:rPr>
              <a:t>Staff Wellbeing Resources </a:t>
            </a:r>
            <a:r>
              <a:rPr lang="en-AU" sz="2000" dirty="0">
                <a:latin typeface="Mulish" pitchFamily="2" charset="0"/>
                <a:cs typeface="Arial" panose="020B0604020202020204" pitchFamily="34" charset="0"/>
              </a:rPr>
              <a:t>to enhance staff connectedness and belonging.</a:t>
            </a:r>
          </a:p>
        </p:txBody>
      </p:sp>
      <p:grpSp>
        <p:nvGrpSpPr>
          <p:cNvPr id="25" name="Group 24">
            <a:extLst>
              <a:ext uri="{FF2B5EF4-FFF2-40B4-BE49-F238E27FC236}">
                <a16:creationId xmlns:a16="http://schemas.microsoft.com/office/drawing/2014/main" id="{75E32D3A-FC28-A28A-8270-F0524AA0E08F}"/>
              </a:ext>
            </a:extLst>
          </p:cNvPr>
          <p:cNvGrpSpPr/>
          <p:nvPr/>
        </p:nvGrpSpPr>
        <p:grpSpPr>
          <a:xfrm>
            <a:off x="6550067" y="1753329"/>
            <a:ext cx="4754988" cy="3781548"/>
            <a:chOff x="6423614" y="1865725"/>
            <a:chExt cx="4204669" cy="3343890"/>
          </a:xfrm>
        </p:grpSpPr>
        <p:pic>
          <p:nvPicPr>
            <p:cNvPr id="20" name="Picture 19" descr="A paper with writing and a cartoon of kids&#10;&#10;Description automatically generated with medium confidence">
              <a:extLst>
                <a:ext uri="{FF2B5EF4-FFF2-40B4-BE49-F238E27FC236}">
                  <a16:creationId xmlns:a16="http://schemas.microsoft.com/office/drawing/2014/main" id="{44FA082A-8F58-F77B-0F4B-B99EA618B2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20226" y="1865725"/>
              <a:ext cx="1308057" cy="185026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8" name="Picture 17" descr="A purple and white poster with a cartoon character&#10;&#10;Description automatically generated">
              <a:extLst>
                <a:ext uri="{FF2B5EF4-FFF2-40B4-BE49-F238E27FC236}">
                  <a16:creationId xmlns:a16="http://schemas.microsoft.com/office/drawing/2014/main" id="{FEEB8599-215A-74BA-A361-AA01E0DD21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64471" y="2417922"/>
              <a:ext cx="1308057" cy="185026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9" name="Picture 8" descr="A green and white page with text&#10;&#10;Description automatically generated">
              <a:extLst>
                <a:ext uri="{FF2B5EF4-FFF2-40B4-BE49-F238E27FC236}">
                  <a16:creationId xmlns:a16="http://schemas.microsoft.com/office/drawing/2014/main" id="{437C96D7-CD6C-A8DB-87B2-1D43153439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57559" y="2986394"/>
              <a:ext cx="1302194" cy="184197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4" name="Picture 13" descr="A blue and white page with text&#10;&#10;Description automatically generated">
              <a:extLst>
                <a:ext uri="{FF2B5EF4-FFF2-40B4-BE49-F238E27FC236}">
                  <a16:creationId xmlns:a16="http://schemas.microsoft.com/office/drawing/2014/main" id="{0BCB7246-5B05-3E82-93E3-DB304A49AA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23614" y="3365237"/>
              <a:ext cx="1303894" cy="184437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8463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F9C56-4F84-F9F3-AD98-431F1AFA6D7C}"/>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1FEAADD8-4378-0193-01FD-6D6D8EEA50A3}"/>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1" name="Picture 20">
            <a:extLst>
              <a:ext uri="{FF2B5EF4-FFF2-40B4-BE49-F238E27FC236}">
                <a16:creationId xmlns:a16="http://schemas.microsoft.com/office/drawing/2014/main" id="{30BCA175-0CD1-79C6-5678-837F7599673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22" name="Picture 21">
            <a:extLst>
              <a:ext uri="{FF2B5EF4-FFF2-40B4-BE49-F238E27FC236}">
                <a16:creationId xmlns:a16="http://schemas.microsoft.com/office/drawing/2014/main" id="{34900A94-E288-C42A-46F6-579B7647BA4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315467"/>
            <a:ext cx="11305055" cy="1197866"/>
          </a:xfrm>
          <a:prstGeom prst="rect">
            <a:avLst/>
          </a:prstGeom>
        </p:spPr>
      </p:pic>
      <p:pic>
        <p:nvPicPr>
          <p:cNvPr id="3" name="Picture 2">
            <a:extLst>
              <a:ext uri="{FF2B5EF4-FFF2-40B4-BE49-F238E27FC236}">
                <a16:creationId xmlns:a16="http://schemas.microsoft.com/office/drawing/2014/main" id="{16529E2B-F8C8-3183-3C15-46477FF52DC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59A38A3D-87FA-5AF5-F37B-F760A53E22F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10" name="TextBox 9">
            <a:extLst>
              <a:ext uri="{FF2B5EF4-FFF2-40B4-BE49-F238E27FC236}">
                <a16:creationId xmlns:a16="http://schemas.microsoft.com/office/drawing/2014/main" id="{C535DAD9-7A19-B623-FD9B-E0993C21B19A}"/>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Mentally Healthy Schools resources</a:t>
            </a:r>
          </a:p>
        </p:txBody>
      </p:sp>
      <p:sp>
        <p:nvSpPr>
          <p:cNvPr id="2" name="TextBox 1">
            <a:extLst>
              <a:ext uri="{FF2B5EF4-FFF2-40B4-BE49-F238E27FC236}">
                <a16:creationId xmlns:a16="http://schemas.microsoft.com/office/drawing/2014/main" id="{BFC8C229-EE19-8384-7A18-F352804811C7}"/>
              </a:ext>
            </a:extLst>
          </p:cNvPr>
          <p:cNvSpPr txBox="1"/>
          <p:nvPr/>
        </p:nvSpPr>
        <p:spPr>
          <a:xfrm>
            <a:off x="436775" y="1490795"/>
            <a:ext cx="7011776" cy="3781548"/>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To support staff belonging</a:t>
            </a:r>
          </a:p>
          <a:p>
            <a:pPr>
              <a:lnSpc>
                <a:spcPct val="125000"/>
              </a:lnSpc>
            </a:pPr>
            <a:r>
              <a:rPr lang="en-AU" sz="2000" dirty="0">
                <a:latin typeface="Mulish" pitchFamily="2" charset="0"/>
                <a:cs typeface="Arial" panose="020B0604020202020204" pitchFamily="34" charset="0"/>
              </a:rPr>
              <a:t>Act Belong Commit have developed the following resources for schools to use to encourage acts of kindness leading to enhanced staff belonging and improved school culture:</a:t>
            </a:r>
          </a:p>
          <a:p>
            <a:pPr>
              <a:lnSpc>
                <a:spcPct val="125000"/>
              </a:lnSpc>
            </a:pPr>
            <a:endParaRPr lang="en-AU" sz="2000" dirty="0">
              <a:latin typeface="Mulish" pitchFamily="2" charset="0"/>
              <a:cs typeface="Arial" panose="020B0604020202020204" pitchFamily="34" charset="0"/>
            </a:endParaRPr>
          </a:p>
          <a:p>
            <a:pPr>
              <a:lnSpc>
                <a:spcPct val="125000"/>
              </a:lnSpc>
            </a:pPr>
            <a:r>
              <a:rPr lang="en-AU" sz="2000" b="1" dirty="0">
                <a:latin typeface="Mulish" pitchFamily="2" charset="0"/>
                <a:cs typeface="Arial" panose="020B0604020202020204" pitchFamily="34" charset="0"/>
              </a:rPr>
              <a:t>Staff Thank You Notes</a:t>
            </a:r>
            <a:br>
              <a:rPr lang="en-AU" sz="2000" dirty="0">
                <a:latin typeface="Mulish" pitchFamily="2" charset="0"/>
                <a:cs typeface="Arial" panose="020B0604020202020204" pitchFamily="34" charset="0"/>
              </a:rPr>
            </a:br>
            <a:r>
              <a:rPr lang="en-AU" sz="2000" dirty="0">
                <a:latin typeface="Mulish" pitchFamily="2" charset="0"/>
                <a:cs typeface="Arial" panose="020B0604020202020204" pitchFamily="34" charset="0"/>
              </a:rPr>
              <a:t>Encourage staff to use Thank You Notes to thank colleagues for their support or hard work at the school. </a:t>
            </a:r>
          </a:p>
        </p:txBody>
      </p:sp>
      <p:pic>
        <p:nvPicPr>
          <p:cNvPr id="6" name="Picture 5" descr="A close-up of a thank you card&#10;&#10;Description automatically generated">
            <a:extLst>
              <a:ext uri="{FF2B5EF4-FFF2-40B4-BE49-F238E27FC236}">
                <a16:creationId xmlns:a16="http://schemas.microsoft.com/office/drawing/2014/main" id="{3597DDD5-9DF6-0C7B-0E77-538344546303}"/>
              </a:ext>
            </a:extLst>
          </p:cNvPr>
          <p:cNvPicPr>
            <a:picLocks noChangeAspect="1"/>
          </p:cNvPicPr>
          <p:nvPr/>
        </p:nvPicPr>
        <p:blipFill rotWithShape="1">
          <a:blip r:embed="rId7">
            <a:extLst>
              <a:ext uri="{28A0092B-C50C-407E-A947-70E740481C1C}">
                <a14:useLocalDpi xmlns:a14="http://schemas.microsoft.com/office/drawing/2010/main" val="0"/>
              </a:ext>
            </a:extLst>
          </a:blip>
          <a:srcRect l="40533" t="2773" r="1954" b="2344"/>
          <a:stretch/>
        </p:blipFill>
        <p:spPr>
          <a:xfrm>
            <a:off x="7498513" y="2749040"/>
            <a:ext cx="4414493" cy="2662493"/>
          </a:xfrm>
          <a:prstGeom prst="rect">
            <a:avLst/>
          </a:prstGeom>
        </p:spPr>
      </p:pic>
    </p:spTree>
    <p:extLst>
      <p:ext uri="{BB962C8B-B14F-4D97-AF65-F5344CB8AC3E}">
        <p14:creationId xmlns:p14="http://schemas.microsoft.com/office/powerpoint/2010/main" val="17861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0AA35-D45D-7C9D-5846-EE927EA00D6E}"/>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8A0BFE3F-D329-828C-0C81-453828D8DE62}"/>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1" name="Picture 20">
            <a:extLst>
              <a:ext uri="{FF2B5EF4-FFF2-40B4-BE49-F238E27FC236}">
                <a16:creationId xmlns:a16="http://schemas.microsoft.com/office/drawing/2014/main" id="{70E0B942-A3A5-E3E9-795F-77BB79E339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22" name="Picture 21">
            <a:extLst>
              <a:ext uri="{FF2B5EF4-FFF2-40B4-BE49-F238E27FC236}">
                <a16:creationId xmlns:a16="http://schemas.microsoft.com/office/drawing/2014/main" id="{A844E804-2B25-4062-DA5C-338431D0AD8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315467"/>
            <a:ext cx="11305055" cy="1197866"/>
          </a:xfrm>
          <a:prstGeom prst="rect">
            <a:avLst/>
          </a:prstGeom>
        </p:spPr>
      </p:pic>
      <p:pic>
        <p:nvPicPr>
          <p:cNvPr id="3" name="Picture 2">
            <a:extLst>
              <a:ext uri="{FF2B5EF4-FFF2-40B4-BE49-F238E27FC236}">
                <a16:creationId xmlns:a16="http://schemas.microsoft.com/office/drawing/2014/main" id="{5D3F1A98-CD00-7EB9-712A-81238F4561F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C6BE8D90-7EC3-1B87-7A95-0A409B4D544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10" name="TextBox 9">
            <a:extLst>
              <a:ext uri="{FF2B5EF4-FFF2-40B4-BE49-F238E27FC236}">
                <a16:creationId xmlns:a16="http://schemas.microsoft.com/office/drawing/2014/main" id="{072B1184-4ED8-D422-A052-EE2CEB29F535}"/>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Mentally Healthy Schools resources</a:t>
            </a:r>
          </a:p>
        </p:txBody>
      </p:sp>
      <p:sp>
        <p:nvSpPr>
          <p:cNvPr id="5" name="TextBox 4">
            <a:extLst>
              <a:ext uri="{FF2B5EF4-FFF2-40B4-BE49-F238E27FC236}">
                <a16:creationId xmlns:a16="http://schemas.microsoft.com/office/drawing/2014/main" id="{84F4FABA-B68A-CD21-59FB-5B3AB5A55BA0}"/>
              </a:ext>
            </a:extLst>
          </p:cNvPr>
          <p:cNvSpPr txBox="1"/>
          <p:nvPr/>
        </p:nvSpPr>
        <p:spPr>
          <a:xfrm>
            <a:off x="436772" y="1485577"/>
            <a:ext cx="8059528" cy="5229573"/>
          </a:xfrm>
          <a:prstGeom prst="rect">
            <a:avLst/>
          </a:prstGeom>
          <a:noFill/>
        </p:spPr>
        <p:txBody>
          <a:bodyPr wrap="square" rtlCol="0">
            <a:spAutoFit/>
          </a:bodyPr>
          <a:lstStyle/>
          <a:p>
            <a:pPr>
              <a:lnSpc>
                <a:spcPct val="150000"/>
              </a:lnSpc>
            </a:pPr>
            <a:r>
              <a:rPr lang="en-AU" sz="2800" b="1" dirty="0">
                <a:latin typeface="Mulish" pitchFamily="2" charset="0"/>
                <a:cs typeface="Arial" panose="020B0604020202020204" pitchFamily="34" charset="0"/>
              </a:rPr>
              <a:t>To support staff belonging</a:t>
            </a:r>
          </a:p>
          <a:p>
            <a:endParaRPr lang="en-AU" sz="2000" b="1" dirty="0"/>
          </a:p>
          <a:p>
            <a:pPr>
              <a:lnSpc>
                <a:spcPct val="125000"/>
              </a:lnSpc>
            </a:pPr>
            <a:r>
              <a:rPr lang="en-AU" sz="2000" b="1" dirty="0"/>
              <a:t>Staff Shout Outs</a:t>
            </a:r>
            <a:br>
              <a:rPr lang="en-AU" sz="2000" dirty="0"/>
            </a:br>
            <a:r>
              <a:rPr lang="en-AU" sz="2000" dirty="0"/>
              <a:t>Ensure staff are acknowledged for their positive contributions to the school by encouraging staff to complete a Staff Shout Out slip and read out completed Staff Shout Outs in regular meetings.</a:t>
            </a:r>
          </a:p>
          <a:p>
            <a:endParaRPr lang="en-AU" sz="2000" b="1" dirty="0"/>
          </a:p>
          <a:p>
            <a:pPr>
              <a:lnSpc>
                <a:spcPct val="125000"/>
              </a:lnSpc>
            </a:pPr>
            <a:r>
              <a:rPr lang="en-AU" sz="2000" b="1" dirty="0"/>
              <a:t>Random Act of Kindness: Fill Someone’s Cup!</a:t>
            </a:r>
            <a:br>
              <a:rPr lang="en-AU" sz="2000" dirty="0"/>
            </a:br>
            <a:r>
              <a:rPr lang="en-AU" sz="2000" dirty="0"/>
              <a:t>Use this resource to encourage staff to spread kindness by making other staff a hot drink when they might need their cup filled up!  </a:t>
            </a:r>
            <a:br>
              <a:rPr lang="en-AU" sz="2800" dirty="0"/>
            </a:br>
            <a:br>
              <a:rPr lang="en-AU" sz="2800" dirty="0"/>
            </a:br>
            <a:endParaRPr lang="en-AU" sz="2800" b="1" dirty="0">
              <a:latin typeface="Mulish" pitchFamily="2" charset="0"/>
              <a:cs typeface="Arial" panose="020B0604020202020204" pitchFamily="34" charset="0"/>
            </a:endParaRPr>
          </a:p>
        </p:txBody>
      </p:sp>
      <p:pic>
        <p:nvPicPr>
          <p:cNvPr id="8" name="Picture 7" descr="A poster of coffee cups&#10;&#10;Description automatically generated">
            <a:extLst>
              <a:ext uri="{FF2B5EF4-FFF2-40B4-BE49-F238E27FC236}">
                <a16:creationId xmlns:a16="http://schemas.microsoft.com/office/drawing/2014/main" id="{777BB5D6-AB46-2B72-92CF-5F1E4922EB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30633">
            <a:off x="9500752" y="3674798"/>
            <a:ext cx="1239046" cy="175265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F088CE8A-4105-0452-5517-2BDB82FD7CD7}"/>
              </a:ext>
            </a:extLst>
          </p:cNvPr>
          <p:cNvGrpSpPr/>
          <p:nvPr/>
        </p:nvGrpSpPr>
        <p:grpSpPr>
          <a:xfrm rot="303697">
            <a:off x="8769907" y="1838664"/>
            <a:ext cx="2972367" cy="1533342"/>
            <a:chOff x="6096000" y="1611758"/>
            <a:chExt cx="2691819" cy="1388617"/>
          </a:xfrm>
          <a:effectLst>
            <a:outerShdw blurRad="50800" dist="38100" dir="2700000" algn="tl" rotWithShape="0">
              <a:prstClr val="black">
                <a:alpha val="40000"/>
              </a:prstClr>
            </a:outerShdw>
          </a:effectLst>
        </p:grpSpPr>
        <p:pic>
          <p:nvPicPr>
            <p:cNvPr id="15" name="Picture 14" descr="A group of cards with text&#10;&#10;Description automatically generated">
              <a:extLst>
                <a:ext uri="{FF2B5EF4-FFF2-40B4-BE49-F238E27FC236}">
                  <a16:creationId xmlns:a16="http://schemas.microsoft.com/office/drawing/2014/main" id="{8C1A09B3-D121-267F-7822-4B6DB2D03945}"/>
                </a:ext>
              </a:extLst>
            </p:cNvPr>
            <p:cNvPicPr>
              <a:picLocks noChangeAspect="1"/>
            </p:cNvPicPr>
            <p:nvPr/>
          </p:nvPicPr>
          <p:blipFill rotWithShape="1">
            <a:blip r:embed="rId8">
              <a:extLst>
                <a:ext uri="{28A0092B-C50C-407E-A947-70E740481C1C}">
                  <a14:useLocalDpi xmlns:a14="http://schemas.microsoft.com/office/drawing/2010/main" val="0"/>
                </a:ext>
              </a:extLst>
            </a:blip>
            <a:srcRect l="811" r="50825" b="50668"/>
            <a:stretch/>
          </p:blipFill>
          <p:spPr>
            <a:xfrm>
              <a:off x="6096000" y="1617998"/>
              <a:ext cx="1333237" cy="961408"/>
            </a:xfrm>
            <a:prstGeom prst="rect">
              <a:avLst/>
            </a:prstGeom>
          </p:spPr>
        </p:pic>
        <p:pic>
          <p:nvPicPr>
            <p:cNvPr id="17" name="Picture 16" descr="A group of cards with text&#10;&#10;Description automatically generated">
              <a:extLst>
                <a:ext uri="{FF2B5EF4-FFF2-40B4-BE49-F238E27FC236}">
                  <a16:creationId xmlns:a16="http://schemas.microsoft.com/office/drawing/2014/main" id="{D122B75C-A9FA-7C23-11D4-860502760BB1}"/>
                </a:ext>
              </a:extLst>
            </p:cNvPr>
            <p:cNvPicPr>
              <a:picLocks noChangeAspect="1"/>
            </p:cNvPicPr>
            <p:nvPr/>
          </p:nvPicPr>
          <p:blipFill rotWithShape="1">
            <a:blip r:embed="rId8">
              <a:extLst>
                <a:ext uri="{28A0092B-C50C-407E-A947-70E740481C1C}">
                  <a14:useLocalDpi xmlns:a14="http://schemas.microsoft.com/office/drawing/2010/main" val="0"/>
                </a:ext>
              </a:extLst>
            </a:blip>
            <a:srcRect l="50717" b="49415"/>
            <a:stretch/>
          </p:blipFill>
          <p:spPr>
            <a:xfrm>
              <a:off x="7429237" y="1611758"/>
              <a:ext cx="1358582" cy="985840"/>
            </a:xfrm>
            <a:prstGeom prst="rect">
              <a:avLst/>
            </a:prstGeom>
          </p:spPr>
        </p:pic>
        <p:pic>
          <p:nvPicPr>
            <p:cNvPr id="16" name="Picture 15" descr="A group of cards with text&#10;&#10;Description automatically generated">
              <a:extLst>
                <a:ext uri="{FF2B5EF4-FFF2-40B4-BE49-F238E27FC236}">
                  <a16:creationId xmlns:a16="http://schemas.microsoft.com/office/drawing/2014/main" id="{87C332B7-71A7-3C0D-9963-BCF5832FF387}"/>
                </a:ext>
              </a:extLst>
            </p:cNvPr>
            <p:cNvPicPr>
              <a:picLocks noChangeAspect="1"/>
            </p:cNvPicPr>
            <p:nvPr/>
          </p:nvPicPr>
          <p:blipFill rotWithShape="1">
            <a:blip r:embed="rId8">
              <a:extLst>
                <a:ext uri="{28A0092B-C50C-407E-A947-70E740481C1C}">
                  <a14:useLocalDpi xmlns:a14="http://schemas.microsoft.com/office/drawing/2010/main" val="0"/>
                </a:ext>
              </a:extLst>
            </a:blip>
            <a:srcRect t="50144" r="50868"/>
            <a:stretch/>
          </p:blipFill>
          <p:spPr>
            <a:xfrm>
              <a:off x="6659691" y="2028738"/>
              <a:ext cx="1354413" cy="971637"/>
            </a:xfrm>
            <a:prstGeom prst="rect">
              <a:avLst/>
            </a:prstGeom>
          </p:spPr>
        </p:pic>
      </p:grpSp>
    </p:spTree>
    <p:extLst>
      <p:ext uri="{BB962C8B-B14F-4D97-AF65-F5344CB8AC3E}">
        <p14:creationId xmlns:p14="http://schemas.microsoft.com/office/powerpoint/2010/main" val="103139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6BF0-6D29-49D8-0AB3-80D0150AC6C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E093DA-4073-B5B0-4B1A-6BCB796E3C05}"/>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5" name="Picture 4">
            <a:extLst>
              <a:ext uri="{FF2B5EF4-FFF2-40B4-BE49-F238E27FC236}">
                <a16:creationId xmlns:a16="http://schemas.microsoft.com/office/drawing/2014/main" id="{613D2220-29DE-EEDD-E1BB-CB9A02B2E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6" name="Picture 5">
            <a:extLst>
              <a:ext uri="{FF2B5EF4-FFF2-40B4-BE49-F238E27FC236}">
                <a16:creationId xmlns:a16="http://schemas.microsoft.com/office/drawing/2014/main" id="{046E0E9D-8C12-E574-9353-707271A7E83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0" y="315467"/>
            <a:ext cx="11305055" cy="1197866"/>
          </a:xfrm>
          <a:prstGeom prst="rect">
            <a:avLst/>
          </a:prstGeom>
        </p:spPr>
      </p:pic>
      <p:pic>
        <p:nvPicPr>
          <p:cNvPr id="3" name="Picture 2">
            <a:extLst>
              <a:ext uri="{FF2B5EF4-FFF2-40B4-BE49-F238E27FC236}">
                <a16:creationId xmlns:a16="http://schemas.microsoft.com/office/drawing/2014/main" id="{C0590792-A89A-A552-E3E7-74EA03F3A47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3008D810-7E39-820A-6AC8-579F3D28A55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10" name="TextBox 9">
            <a:extLst>
              <a:ext uri="{FF2B5EF4-FFF2-40B4-BE49-F238E27FC236}">
                <a16:creationId xmlns:a16="http://schemas.microsoft.com/office/drawing/2014/main" id="{728F74B5-2E34-D894-69A0-1C77EBBE254E}"/>
              </a:ext>
            </a:extLst>
          </p:cNvPr>
          <p:cNvSpPr txBox="1"/>
          <p:nvPr/>
        </p:nvSpPr>
        <p:spPr>
          <a:xfrm>
            <a:off x="436772" y="520613"/>
            <a:ext cx="10868281"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Find these resources on the School Portal</a:t>
            </a:r>
          </a:p>
        </p:txBody>
      </p:sp>
      <p:sp>
        <p:nvSpPr>
          <p:cNvPr id="8" name="TextBox 7">
            <a:extLst>
              <a:ext uri="{FF2B5EF4-FFF2-40B4-BE49-F238E27FC236}">
                <a16:creationId xmlns:a16="http://schemas.microsoft.com/office/drawing/2014/main" id="{FA831322-9906-EF3C-9BA2-F14589B1F3DD}"/>
              </a:ext>
            </a:extLst>
          </p:cNvPr>
          <p:cNvSpPr txBox="1"/>
          <p:nvPr/>
        </p:nvSpPr>
        <p:spPr>
          <a:xfrm>
            <a:off x="436774" y="1490795"/>
            <a:ext cx="11526626" cy="2386487"/>
          </a:xfrm>
          <a:prstGeom prst="rect">
            <a:avLst/>
          </a:prstGeom>
          <a:noFill/>
        </p:spPr>
        <p:txBody>
          <a:bodyPr wrap="square" rtlCol="0">
            <a:spAutoFit/>
          </a:bodyPr>
          <a:lstStyle/>
          <a:p>
            <a:pPr>
              <a:lnSpc>
                <a:spcPct val="150000"/>
              </a:lnSpc>
            </a:pPr>
            <a:endParaRPr lang="en-AU" sz="2800" b="1" spc="-8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endParaRPr>
          </a:p>
          <a:p>
            <a:pPr>
              <a:lnSpc>
                <a:spcPct val="150000"/>
              </a:lnSpc>
            </a:pPr>
            <a:r>
              <a:rPr lang="en-AU" sz="2800" b="1" spc="-8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rPr>
              <a:t>www.actbelongcommit.org.au/school-portal</a:t>
            </a:r>
            <a:r>
              <a:rPr lang="en-AU" sz="2800" b="1" spc="-80" dirty="0">
                <a:solidFill>
                  <a:srgbClr val="0EAA54"/>
                </a:solidFill>
                <a:latin typeface="Mulish" pitchFamily="2" charset="0"/>
                <a:cs typeface="Arial" panose="020B0604020202020204" pitchFamily="34" charset="0"/>
              </a:rPr>
              <a:t> </a:t>
            </a:r>
          </a:p>
          <a:p>
            <a:endParaRPr lang="en-AU" sz="2800" b="1" spc="-80" dirty="0">
              <a:solidFill>
                <a:srgbClr val="0EAA54"/>
              </a:solidFill>
              <a:latin typeface="Mulish" pitchFamily="2" charset="0"/>
              <a:cs typeface="Arial" panose="020B0604020202020204" pitchFamily="34" charset="0"/>
            </a:endParaRPr>
          </a:p>
          <a:p>
            <a:pPr>
              <a:lnSpc>
                <a:spcPct val="150000"/>
              </a:lnSpc>
            </a:pPr>
            <a:r>
              <a:rPr lang="en-AU" sz="2800" b="1" spc="-80" dirty="0">
                <a:latin typeface="Mulish" pitchFamily="2" charset="0"/>
                <a:cs typeface="Arial" panose="020B0604020202020204" pitchFamily="34" charset="0"/>
              </a:rPr>
              <a:t>Password: </a:t>
            </a:r>
            <a:r>
              <a:rPr lang="en-AU" sz="2800" b="1" spc="-80" dirty="0" err="1">
                <a:latin typeface="Mulish" pitchFamily="2" charset="0"/>
                <a:cs typeface="Arial" panose="020B0604020202020204" pitchFamily="34" charset="0"/>
              </a:rPr>
              <a:t>PurpleGreenBlue</a:t>
            </a:r>
            <a:endParaRPr lang="en-AU" sz="2000" spc="-60" dirty="0">
              <a:latin typeface="Mulish" pitchFamily="2" charset="0"/>
              <a:cs typeface="Arial" panose="020B0604020202020204" pitchFamily="34" charset="0"/>
            </a:endParaRPr>
          </a:p>
        </p:txBody>
      </p:sp>
    </p:spTree>
    <p:extLst>
      <p:ext uri="{BB962C8B-B14F-4D97-AF65-F5344CB8AC3E}">
        <p14:creationId xmlns:p14="http://schemas.microsoft.com/office/powerpoint/2010/main" val="260470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965FD-062C-726B-2B29-469F45E5A1BF}"/>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4069FEF0-E83A-C4C3-8259-F5CF7C53625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0FC41C65-3807-0EDA-4A62-C7F425D93A3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8176F35F-E97A-A8AD-EB58-CC2263E0BE4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1E56E6F7-A4C5-53AC-A7B6-7F74977C6407}"/>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3373A5C3-61B2-E060-8A15-984AAA21D348}"/>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Act Belong Commit can support you!</a:t>
            </a:r>
          </a:p>
        </p:txBody>
      </p:sp>
      <p:sp>
        <p:nvSpPr>
          <p:cNvPr id="7" name="TextBox 6">
            <a:extLst>
              <a:ext uri="{FF2B5EF4-FFF2-40B4-BE49-F238E27FC236}">
                <a16:creationId xmlns:a16="http://schemas.microsoft.com/office/drawing/2014/main" id="{A1A3EACF-F046-267B-0B18-7EE414488E04}"/>
              </a:ext>
            </a:extLst>
          </p:cNvPr>
          <p:cNvSpPr txBox="1"/>
          <p:nvPr/>
        </p:nvSpPr>
        <p:spPr>
          <a:xfrm>
            <a:off x="436774" y="1490795"/>
            <a:ext cx="11526626" cy="2601931"/>
          </a:xfrm>
          <a:prstGeom prst="rect">
            <a:avLst/>
          </a:prstGeom>
          <a:noFill/>
        </p:spPr>
        <p:txBody>
          <a:bodyPr wrap="square" rtlCol="0">
            <a:spAutoFit/>
          </a:bodyPr>
          <a:lstStyle/>
          <a:p>
            <a:pPr>
              <a:lnSpc>
                <a:spcPct val="150000"/>
              </a:lnSpc>
            </a:pPr>
            <a:endParaRPr lang="en-AU" sz="2800" b="1" spc="-80" dirty="0">
              <a:solidFill>
                <a:srgbClr val="0EAA54"/>
              </a:solidFill>
              <a:latin typeface="Mulish" pitchFamily="2" charset="0"/>
              <a:cs typeface="Arial" panose="020B0604020202020204" pitchFamily="34" charset="0"/>
              <a:hlinkClick r:id="rId7">
                <a:extLst>
                  <a:ext uri="{A12FA001-AC4F-418D-AE19-62706E023703}">
                    <ahyp:hlinkClr xmlns:ahyp="http://schemas.microsoft.com/office/drawing/2018/hyperlinkcolor" val="tx"/>
                  </a:ext>
                </a:extLst>
              </a:hlinkClick>
            </a:endParaRPr>
          </a:p>
          <a:p>
            <a:r>
              <a:rPr lang="en-AU" sz="2800" b="1" spc="-80" dirty="0">
                <a:latin typeface="Mulish" pitchFamily="2" charset="0"/>
                <a:cs typeface="Arial" panose="020B0604020202020204" pitchFamily="34" charset="0"/>
              </a:rPr>
              <a:t>If you need support in implementing any belonging or other mental wellbeing strategies, please reach out. </a:t>
            </a:r>
          </a:p>
          <a:p>
            <a:endParaRPr lang="fr-FR" sz="2800" b="1" spc="-80" dirty="0">
              <a:latin typeface="Mulish" pitchFamily="2" charset="0"/>
              <a:cs typeface="Arial" panose="020B0604020202020204" pitchFamily="34" charset="0"/>
            </a:endParaRPr>
          </a:p>
          <a:p>
            <a:pPr>
              <a:lnSpc>
                <a:spcPct val="150000"/>
              </a:lnSpc>
            </a:pPr>
            <a:r>
              <a:rPr lang="fr-FR" sz="2800" b="1" spc="-80" dirty="0">
                <a:latin typeface="Mulish" pitchFamily="2" charset="0"/>
                <a:cs typeface="Arial" panose="020B0604020202020204" pitchFamily="34" charset="0"/>
              </a:rPr>
              <a:t>Email </a:t>
            </a:r>
            <a:r>
              <a:rPr lang="fr-FR" sz="2800" b="1" spc="-80" dirty="0">
                <a:solidFill>
                  <a:srgbClr val="0EAA54"/>
                </a:solidFill>
                <a:latin typeface="Mulish" pitchFamily="2" charset="0"/>
                <a:cs typeface="Arial" panose="020B0604020202020204" pitchFamily="34" charset="0"/>
                <a:hlinkClick r:id="rId8">
                  <a:extLst>
                    <a:ext uri="{A12FA001-AC4F-418D-AE19-62706E023703}">
                      <ahyp:hlinkClr xmlns:ahyp="http://schemas.microsoft.com/office/drawing/2018/hyperlinkcolor" val="tx"/>
                    </a:ext>
                  </a:extLst>
                </a:hlinkClick>
              </a:rPr>
              <a:t>actbelongcommit@curtin.edu.au </a:t>
            </a:r>
            <a:endParaRPr lang="en-AU" sz="2000" spc="-60" dirty="0">
              <a:solidFill>
                <a:srgbClr val="0EAA54"/>
              </a:solidFill>
              <a:latin typeface="Mulish" pitchFamily="2" charset="0"/>
              <a:cs typeface="Arial" panose="020B0604020202020204" pitchFamily="34" charset="0"/>
            </a:endParaRPr>
          </a:p>
        </p:txBody>
      </p:sp>
    </p:spTree>
    <p:extLst>
      <p:ext uri="{BB962C8B-B14F-4D97-AF65-F5344CB8AC3E}">
        <p14:creationId xmlns:p14="http://schemas.microsoft.com/office/powerpoint/2010/main" val="7592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12A8-BEC7-E173-9809-3DC01C72656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9AD98D-5F83-7A16-CCDE-00B1FCFF323F}"/>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6" name="Picture 5">
            <a:extLst>
              <a:ext uri="{FF2B5EF4-FFF2-40B4-BE49-F238E27FC236}">
                <a16:creationId xmlns:a16="http://schemas.microsoft.com/office/drawing/2014/main" id="{F5EB8251-959B-BC0F-46C7-FBC160B2526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CF8BDDDD-7104-FA88-9A01-C769F0EB806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B7FDCE7C-5AC7-8799-077F-379C821BBF87}"/>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9" name="TextBox 8">
            <a:extLst>
              <a:ext uri="{FF2B5EF4-FFF2-40B4-BE49-F238E27FC236}">
                <a16:creationId xmlns:a16="http://schemas.microsoft.com/office/drawing/2014/main" id="{F9FB01AF-223D-F139-F469-BB45AA0176A8}"/>
              </a:ext>
            </a:extLst>
          </p:cNvPr>
          <p:cNvSpPr txBox="1"/>
          <p:nvPr/>
        </p:nvSpPr>
        <p:spPr>
          <a:xfrm>
            <a:off x="3134424" y="2211040"/>
            <a:ext cx="5923152" cy="2308324"/>
          </a:xfrm>
          <a:prstGeom prst="rect">
            <a:avLst/>
          </a:prstGeom>
          <a:noFill/>
        </p:spPr>
        <p:txBody>
          <a:bodyPr wrap="square" rtlCol="0">
            <a:spAutoFit/>
          </a:bodyPr>
          <a:lstStyle/>
          <a:p>
            <a:pPr algn="ctr"/>
            <a:r>
              <a:rPr lang="en-AU" sz="3600" b="1" dirty="0">
                <a:solidFill>
                  <a:schemeClr val="bg1"/>
                </a:solidFill>
                <a:latin typeface="Mulish" pitchFamily="2" charset="0"/>
                <a:cs typeface="Arial" panose="020B0604020202020204" pitchFamily="34" charset="0"/>
              </a:rPr>
              <a:t>The feeling of deep connection with social groups, physical places, and experiences.</a:t>
            </a:r>
          </a:p>
        </p:txBody>
      </p:sp>
      <p:sp>
        <p:nvSpPr>
          <p:cNvPr id="2" name="TextBox 1">
            <a:extLst>
              <a:ext uri="{FF2B5EF4-FFF2-40B4-BE49-F238E27FC236}">
                <a16:creationId xmlns:a16="http://schemas.microsoft.com/office/drawing/2014/main" id="{CC35995B-E5BC-4DA0-F6F6-A21E0C20BFDE}"/>
              </a:ext>
            </a:extLst>
          </p:cNvPr>
          <p:cNvSpPr txBox="1"/>
          <p:nvPr/>
        </p:nvSpPr>
        <p:spPr>
          <a:xfrm>
            <a:off x="436772" y="520613"/>
            <a:ext cx="10468915" cy="707886"/>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Mentally Healthy Schools program aims</a:t>
            </a:r>
          </a:p>
        </p:txBody>
      </p:sp>
      <p:pic>
        <p:nvPicPr>
          <p:cNvPr id="19" name="Picture 18" descr="A screenshot of a computer screen&#10;&#10;Description automatically generated">
            <a:extLst>
              <a:ext uri="{FF2B5EF4-FFF2-40B4-BE49-F238E27FC236}">
                <a16:creationId xmlns:a16="http://schemas.microsoft.com/office/drawing/2014/main" id="{6136D1E1-640B-BF78-916E-EC0215754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394" y="1474461"/>
            <a:ext cx="11486606" cy="4199274"/>
          </a:xfrm>
          <a:prstGeom prst="rect">
            <a:avLst/>
          </a:prstGeom>
        </p:spPr>
      </p:pic>
    </p:spTree>
    <p:extLst>
      <p:ext uri="{BB962C8B-B14F-4D97-AF65-F5344CB8AC3E}">
        <p14:creationId xmlns:p14="http://schemas.microsoft.com/office/powerpoint/2010/main" val="187430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EFDF0-3857-C734-CB58-1D8C0268C5E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1B0FB2E-5AD1-39BE-4E9F-ABB2A687D89A}"/>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2" name="Picture 1">
            <a:extLst>
              <a:ext uri="{FF2B5EF4-FFF2-40B4-BE49-F238E27FC236}">
                <a16:creationId xmlns:a16="http://schemas.microsoft.com/office/drawing/2014/main" id="{E0191065-4AF9-6764-DD15-0615E42238C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C3CEF7C9-C90D-BABB-618A-913471D6A95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3E67B0B2-8AE3-1EED-C315-C222436F211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pic>
        <p:nvPicPr>
          <p:cNvPr id="9" name="Picture 8">
            <a:extLst>
              <a:ext uri="{FF2B5EF4-FFF2-40B4-BE49-F238E27FC236}">
                <a16:creationId xmlns:a16="http://schemas.microsoft.com/office/drawing/2014/main" id="{0363758E-5F81-27FC-631F-025734F4F51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0" y="315467"/>
            <a:ext cx="11305055" cy="1197866"/>
          </a:xfrm>
          <a:prstGeom prst="rect">
            <a:avLst/>
          </a:prstGeom>
        </p:spPr>
      </p:pic>
      <p:sp>
        <p:nvSpPr>
          <p:cNvPr id="10" name="TextBox 9">
            <a:extLst>
              <a:ext uri="{FF2B5EF4-FFF2-40B4-BE49-F238E27FC236}">
                <a16:creationId xmlns:a16="http://schemas.microsoft.com/office/drawing/2014/main" id="{54CF352F-17D8-84D7-B1E4-B8496152C071}"/>
              </a:ext>
            </a:extLst>
          </p:cNvPr>
          <p:cNvSpPr txBox="1"/>
          <p:nvPr/>
        </p:nvSpPr>
        <p:spPr>
          <a:xfrm>
            <a:off x="436773" y="520613"/>
            <a:ext cx="9501322" cy="707886"/>
          </a:xfrm>
          <a:prstGeom prst="rect">
            <a:avLst/>
          </a:prstGeom>
          <a:noFill/>
        </p:spPr>
        <p:txBody>
          <a:bodyPr wrap="square" rtlCol="0">
            <a:spAutoFit/>
          </a:bodyPr>
          <a:lstStyle/>
          <a:p>
            <a:r>
              <a:rPr lang="en-AU" sz="4000" b="1" dirty="0">
                <a:solidFill>
                  <a:schemeClr val="bg1"/>
                </a:solidFill>
                <a:latin typeface="Mulish" pitchFamily="2" charset="0"/>
                <a:cs typeface="Arial" panose="020B0604020202020204" pitchFamily="34" charset="0"/>
              </a:rPr>
              <a:t>Whole-school belonging</a:t>
            </a:r>
          </a:p>
        </p:txBody>
      </p:sp>
      <p:sp>
        <p:nvSpPr>
          <p:cNvPr id="6" name="TextBox 5">
            <a:extLst>
              <a:ext uri="{FF2B5EF4-FFF2-40B4-BE49-F238E27FC236}">
                <a16:creationId xmlns:a16="http://schemas.microsoft.com/office/drawing/2014/main" id="{086A63E7-6D37-1924-8A48-FBE1F6F3D3FB}"/>
              </a:ext>
            </a:extLst>
          </p:cNvPr>
          <p:cNvSpPr txBox="1"/>
          <p:nvPr/>
        </p:nvSpPr>
        <p:spPr>
          <a:xfrm>
            <a:off x="436774" y="1490795"/>
            <a:ext cx="11526626" cy="3546868"/>
          </a:xfrm>
          <a:prstGeom prst="rect">
            <a:avLst/>
          </a:prstGeom>
          <a:noFill/>
        </p:spPr>
        <p:txBody>
          <a:bodyPr wrap="square" rtlCol="0">
            <a:spAutoFit/>
          </a:bodyPr>
          <a:lstStyle/>
          <a:p>
            <a:pPr>
              <a:lnSpc>
                <a:spcPct val="150000"/>
              </a:lnSpc>
            </a:pPr>
            <a:r>
              <a:rPr lang="en-AU" sz="2800" b="1" spc="-80" dirty="0">
                <a:latin typeface="Mulish" pitchFamily="2" charset="0"/>
                <a:cs typeface="Arial" panose="020B0604020202020204" pitchFamily="34" charset="0"/>
              </a:rPr>
              <a:t>It’s important for schools to focus on whole-school belonging strategies, to ensure the school community feels connected in the classroom, at school events and activities and welcome to approach school admin. </a:t>
            </a:r>
          </a:p>
          <a:p>
            <a:pPr>
              <a:lnSpc>
                <a:spcPct val="150000"/>
              </a:lnSpc>
            </a:pPr>
            <a:endParaRPr lang="en-AU" sz="2000" spc="-60" dirty="0">
              <a:latin typeface="Mulish" pitchFamily="2" charset="0"/>
              <a:cs typeface="Arial" panose="020B0604020202020204" pitchFamily="34" charset="0"/>
            </a:endParaRPr>
          </a:p>
          <a:p>
            <a:pPr>
              <a:lnSpc>
                <a:spcPct val="150000"/>
              </a:lnSpc>
            </a:pPr>
            <a:r>
              <a:rPr lang="en-AU" sz="2000" spc="-60" dirty="0">
                <a:latin typeface="Mulish" pitchFamily="2" charset="0"/>
                <a:cs typeface="Arial" panose="020B0604020202020204" pitchFamily="34" charset="0"/>
              </a:rPr>
              <a:t>In this PowerPoint, Act Belong Commit has provided whole-school belonging strategies. </a:t>
            </a:r>
          </a:p>
        </p:txBody>
      </p:sp>
    </p:spTree>
    <p:extLst>
      <p:ext uri="{BB962C8B-B14F-4D97-AF65-F5344CB8AC3E}">
        <p14:creationId xmlns:p14="http://schemas.microsoft.com/office/powerpoint/2010/main" val="384289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8E97-F579-C338-9635-F9D78BD617D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6B33CA-8EB8-5A72-55F1-1CAAA2843C5E}"/>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6" name="Picture 5">
            <a:extLst>
              <a:ext uri="{FF2B5EF4-FFF2-40B4-BE49-F238E27FC236}">
                <a16:creationId xmlns:a16="http://schemas.microsoft.com/office/drawing/2014/main" id="{D3D0F5A3-8E44-50C3-4B91-478CE5D78E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292EB492-C5F3-17DD-9793-39414B1156E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125A7C39-512A-F9D8-BC6B-4FBA67D0A80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31" name="TextBox 30">
            <a:extLst>
              <a:ext uri="{FF2B5EF4-FFF2-40B4-BE49-F238E27FC236}">
                <a16:creationId xmlns:a16="http://schemas.microsoft.com/office/drawing/2014/main" id="{8D47BED7-97D5-22BB-B1DB-871840F99954}"/>
              </a:ext>
            </a:extLst>
          </p:cNvPr>
          <p:cNvSpPr txBox="1"/>
          <p:nvPr/>
        </p:nvSpPr>
        <p:spPr>
          <a:xfrm>
            <a:off x="387481" y="323564"/>
            <a:ext cx="11181979" cy="1323439"/>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Whole-school approach: </a:t>
            </a:r>
          </a:p>
          <a:p>
            <a:r>
              <a:rPr lang="en-AU" sz="4000" b="1" dirty="0">
                <a:solidFill>
                  <a:srgbClr val="079EDA"/>
                </a:solidFill>
                <a:latin typeface="Mulish" pitchFamily="2" charset="0"/>
                <a:cs typeface="Arial" panose="020B0604020202020204" pitchFamily="34" charset="0"/>
              </a:rPr>
              <a:t>The Health Promoting Schools Framework </a:t>
            </a:r>
          </a:p>
        </p:txBody>
      </p:sp>
      <p:sp>
        <p:nvSpPr>
          <p:cNvPr id="9" name="TextBox 8">
            <a:extLst>
              <a:ext uri="{FF2B5EF4-FFF2-40B4-BE49-F238E27FC236}">
                <a16:creationId xmlns:a16="http://schemas.microsoft.com/office/drawing/2014/main" id="{20375CAD-7317-1BD0-5922-BBD10FBEB2DE}"/>
              </a:ext>
            </a:extLst>
          </p:cNvPr>
          <p:cNvSpPr txBox="1"/>
          <p:nvPr/>
        </p:nvSpPr>
        <p:spPr>
          <a:xfrm>
            <a:off x="3134424" y="2211040"/>
            <a:ext cx="5923152" cy="2308324"/>
          </a:xfrm>
          <a:prstGeom prst="rect">
            <a:avLst/>
          </a:prstGeom>
          <a:noFill/>
        </p:spPr>
        <p:txBody>
          <a:bodyPr wrap="square" rtlCol="0">
            <a:spAutoFit/>
          </a:bodyPr>
          <a:lstStyle/>
          <a:p>
            <a:pPr algn="ctr"/>
            <a:r>
              <a:rPr lang="en-AU" sz="3600" b="1" dirty="0">
                <a:solidFill>
                  <a:schemeClr val="bg1"/>
                </a:solidFill>
                <a:latin typeface="Mulish" pitchFamily="2" charset="0"/>
                <a:cs typeface="Arial" panose="020B0604020202020204" pitchFamily="34" charset="0"/>
              </a:rPr>
              <a:t>The feeling of deep connection with social groups, physical places, and experiences.</a:t>
            </a:r>
          </a:p>
        </p:txBody>
      </p:sp>
      <p:sp>
        <p:nvSpPr>
          <p:cNvPr id="2" name="TextBox 1">
            <a:extLst>
              <a:ext uri="{FF2B5EF4-FFF2-40B4-BE49-F238E27FC236}">
                <a16:creationId xmlns:a16="http://schemas.microsoft.com/office/drawing/2014/main" id="{60D8BA2B-63B1-E14D-E44A-9F612C203466}"/>
              </a:ext>
            </a:extLst>
          </p:cNvPr>
          <p:cNvSpPr txBox="1"/>
          <p:nvPr/>
        </p:nvSpPr>
        <p:spPr>
          <a:xfrm>
            <a:off x="1215977" y="6440089"/>
            <a:ext cx="6547457" cy="307777"/>
          </a:xfrm>
          <a:prstGeom prst="rect">
            <a:avLst/>
          </a:prstGeom>
          <a:noFill/>
        </p:spPr>
        <p:txBody>
          <a:bodyPr wrap="square">
            <a:spAutoFit/>
          </a:bodyPr>
          <a:lstStyle/>
          <a:p>
            <a:r>
              <a:rPr lang="en-AU" sz="700" dirty="0">
                <a:solidFill>
                  <a:srgbClr val="FFFFFF"/>
                </a:solidFill>
              </a:rPr>
              <a:t>World Health Organization. (2021). Part 1: What is a health-promoting school? </a:t>
            </a:r>
            <a:br>
              <a:rPr lang="en-AU" sz="700" dirty="0">
                <a:solidFill>
                  <a:srgbClr val="FFFFFF"/>
                </a:solidFill>
              </a:rPr>
            </a:br>
            <a:r>
              <a:rPr lang="en-AU" sz="700" dirty="0">
                <a:solidFill>
                  <a:srgbClr val="FFFFFF"/>
                </a:solidFill>
              </a:rPr>
              <a:t>https://www.who.int/multi-media/details/what-is-a-health-promoting-school</a:t>
            </a:r>
          </a:p>
        </p:txBody>
      </p:sp>
      <p:pic>
        <p:nvPicPr>
          <p:cNvPr id="10" name="Picture 9" descr="A screenshot of a computer screen&#10;&#10;Description automatically generated">
            <a:extLst>
              <a:ext uri="{FF2B5EF4-FFF2-40B4-BE49-F238E27FC236}">
                <a16:creationId xmlns:a16="http://schemas.microsoft.com/office/drawing/2014/main" id="{4B655BFD-9D8E-AA12-3892-5F95CF062AD8}"/>
              </a:ext>
            </a:extLst>
          </p:cNvPr>
          <p:cNvPicPr>
            <a:picLocks noChangeAspect="1"/>
          </p:cNvPicPr>
          <p:nvPr/>
        </p:nvPicPr>
        <p:blipFill rotWithShape="1">
          <a:blip r:embed="rId6">
            <a:extLst>
              <a:ext uri="{28A0092B-C50C-407E-A947-70E740481C1C}">
                <a14:useLocalDpi xmlns:a14="http://schemas.microsoft.com/office/drawing/2010/main" val="0"/>
              </a:ext>
            </a:extLst>
          </a:blip>
          <a:srcRect l="20860"/>
          <a:stretch/>
        </p:blipFill>
        <p:spPr>
          <a:xfrm>
            <a:off x="2107227" y="1803896"/>
            <a:ext cx="7742486" cy="3576543"/>
          </a:xfrm>
          <a:prstGeom prst="rect">
            <a:avLst/>
          </a:prstGeom>
        </p:spPr>
      </p:pic>
    </p:spTree>
    <p:extLst>
      <p:ext uri="{BB962C8B-B14F-4D97-AF65-F5344CB8AC3E}">
        <p14:creationId xmlns:p14="http://schemas.microsoft.com/office/powerpoint/2010/main" val="326933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27E7D-8A3F-C3A2-2230-10272684EA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76A855-2531-3FDC-A532-F175ED8BA131}"/>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1026" name="Picture 2">
            <a:extLst>
              <a:ext uri="{FF2B5EF4-FFF2-40B4-BE49-F238E27FC236}">
                <a16:creationId xmlns:a16="http://schemas.microsoft.com/office/drawing/2014/main" id="{45140E83-76FB-8010-6CA3-42B2BF7B64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02" t="3829" r="-1" b="7252"/>
          <a:stretch/>
        </p:blipFill>
        <p:spPr bwMode="auto">
          <a:xfrm>
            <a:off x="398674" y="457199"/>
            <a:ext cx="6195641" cy="51294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8F535B0-C0D1-0648-376C-9EE543C5BEA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74522C9B-390E-70FF-E363-9BC79D6EB25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40A160BC-4756-0855-CE8F-6E0F7F9A880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31" name="TextBox 30">
            <a:extLst>
              <a:ext uri="{FF2B5EF4-FFF2-40B4-BE49-F238E27FC236}">
                <a16:creationId xmlns:a16="http://schemas.microsoft.com/office/drawing/2014/main" id="{F198DFA2-0697-F607-41C2-60A714C8B8B9}"/>
              </a:ext>
            </a:extLst>
          </p:cNvPr>
          <p:cNvSpPr txBox="1"/>
          <p:nvPr/>
        </p:nvSpPr>
        <p:spPr>
          <a:xfrm>
            <a:off x="7141538" y="821302"/>
            <a:ext cx="4347408" cy="4401205"/>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Whole-school approach: </a:t>
            </a:r>
          </a:p>
          <a:p>
            <a:endParaRPr lang="en-AU" sz="4000" b="1" dirty="0">
              <a:solidFill>
                <a:srgbClr val="079EDA"/>
              </a:solidFill>
              <a:latin typeface="Mulish" pitchFamily="2" charset="0"/>
              <a:cs typeface="Arial" panose="020B0604020202020204" pitchFamily="34" charset="0"/>
            </a:endParaRPr>
          </a:p>
          <a:p>
            <a:r>
              <a:rPr lang="en-AU" sz="4000" b="1" dirty="0">
                <a:solidFill>
                  <a:srgbClr val="079EDA"/>
                </a:solidFill>
                <a:latin typeface="Mulish" pitchFamily="2" charset="0"/>
                <a:cs typeface="Arial" panose="020B0604020202020204" pitchFamily="34" charset="0"/>
              </a:rPr>
              <a:t>The Health Promoting Schools Framework </a:t>
            </a:r>
          </a:p>
        </p:txBody>
      </p:sp>
      <p:sp>
        <p:nvSpPr>
          <p:cNvPr id="7" name="TextBox 6">
            <a:extLst>
              <a:ext uri="{FF2B5EF4-FFF2-40B4-BE49-F238E27FC236}">
                <a16:creationId xmlns:a16="http://schemas.microsoft.com/office/drawing/2014/main" id="{33403DDF-18A8-12C2-E60F-0E6C06A5B407}"/>
              </a:ext>
            </a:extLst>
          </p:cNvPr>
          <p:cNvSpPr txBox="1"/>
          <p:nvPr/>
        </p:nvSpPr>
        <p:spPr>
          <a:xfrm>
            <a:off x="1215977" y="6421039"/>
            <a:ext cx="6547457" cy="307777"/>
          </a:xfrm>
          <a:prstGeom prst="rect">
            <a:avLst/>
          </a:prstGeom>
          <a:noFill/>
        </p:spPr>
        <p:txBody>
          <a:bodyPr wrap="square">
            <a:spAutoFit/>
          </a:bodyPr>
          <a:lstStyle/>
          <a:p>
            <a:r>
              <a:rPr lang="en-AU" sz="700" dirty="0">
                <a:solidFill>
                  <a:srgbClr val="FFFFFF"/>
                </a:solidFill>
              </a:rPr>
              <a:t>World Health Organization. (2021). Part 2: What is a health-promoting school? https://www.who.int/multi-media/details/answer-what-is-a-health-promoting-school</a:t>
            </a:r>
          </a:p>
        </p:txBody>
      </p:sp>
    </p:spTree>
    <p:extLst>
      <p:ext uri="{BB962C8B-B14F-4D97-AF65-F5344CB8AC3E}">
        <p14:creationId xmlns:p14="http://schemas.microsoft.com/office/powerpoint/2010/main" val="25438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7BBEE-47C3-AD2A-E97B-54152FD810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364465-BE2A-F322-9931-4F34021DD6A2}"/>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6" name="Picture 5">
            <a:extLst>
              <a:ext uri="{FF2B5EF4-FFF2-40B4-BE49-F238E27FC236}">
                <a16:creationId xmlns:a16="http://schemas.microsoft.com/office/drawing/2014/main" id="{5AC7873A-FA82-4DE1-6473-BF79CAE4C8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4D92C738-9EF0-F134-E52D-A2F9ADF058D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537543C9-C052-870B-EC69-A2D701E85B8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31" name="TextBox 30">
            <a:extLst>
              <a:ext uri="{FF2B5EF4-FFF2-40B4-BE49-F238E27FC236}">
                <a16:creationId xmlns:a16="http://schemas.microsoft.com/office/drawing/2014/main" id="{15E00FEE-D7C8-BA03-FF1B-A6168F7E9574}"/>
              </a:ext>
            </a:extLst>
          </p:cNvPr>
          <p:cNvSpPr txBox="1"/>
          <p:nvPr/>
        </p:nvSpPr>
        <p:spPr>
          <a:xfrm>
            <a:off x="436773" y="520613"/>
            <a:ext cx="9501322" cy="707886"/>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Belonging defined</a:t>
            </a:r>
          </a:p>
        </p:txBody>
      </p:sp>
      <p:grpSp>
        <p:nvGrpSpPr>
          <p:cNvPr id="7" name="Group 6">
            <a:extLst>
              <a:ext uri="{FF2B5EF4-FFF2-40B4-BE49-F238E27FC236}">
                <a16:creationId xmlns:a16="http://schemas.microsoft.com/office/drawing/2014/main" id="{01A5B877-118C-B945-C350-343B23F26499}"/>
              </a:ext>
            </a:extLst>
          </p:cNvPr>
          <p:cNvGrpSpPr/>
          <p:nvPr/>
        </p:nvGrpSpPr>
        <p:grpSpPr>
          <a:xfrm>
            <a:off x="2648705" y="1320993"/>
            <a:ext cx="6894590" cy="4136144"/>
            <a:chOff x="2648705" y="1444818"/>
            <a:chExt cx="6894590" cy="4136144"/>
          </a:xfrm>
        </p:grpSpPr>
        <p:pic>
          <p:nvPicPr>
            <p:cNvPr id="8" name="Picture 7">
              <a:extLst>
                <a:ext uri="{FF2B5EF4-FFF2-40B4-BE49-F238E27FC236}">
                  <a16:creationId xmlns:a16="http://schemas.microsoft.com/office/drawing/2014/main" id="{8356B5DB-080C-59C6-646D-C1C53FA07CD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48705" y="1444818"/>
              <a:ext cx="6894590" cy="4136144"/>
            </a:xfrm>
            <a:prstGeom prst="rect">
              <a:avLst/>
            </a:prstGeom>
          </p:spPr>
        </p:pic>
        <p:sp>
          <p:nvSpPr>
            <p:cNvPr id="9" name="TextBox 8">
              <a:extLst>
                <a:ext uri="{FF2B5EF4-FFF2-40B4-BE49-F238E27FC236}">
                  <a16:creationId xmlns:a16="http://schemas.microsoft.com/office/drawing/2014/main" id="{97EBC45D-470A-1021-3317-C096F7E3152B}"/>
                </a:ext>
              </a:extLst>
            </p:cNvPr>
            <p:cNvSpPr txBox="1"/>
            <p:nvPr/>
          </p:nvSpPr>
          <p:spPr>
            <a:xfrm>
              <a:off x="3134424" y="2481838"/>
              <a:ext cx="5923152" cy="2062103"/>
            </a:xfrm>
            <a:prstGeom prst="rect">
              <a:avLst/>
            </a:prstGeom>
            <a:noFill/>
          </p:spPr>
          <p:txBody>
            <a:bodyPr wrap="square" rtlCol="0">
              <a:spAutoFit/>
            </a:bodyPr>
            <a:lstStyle/>
            <a:p>
              <a:pPr algn="ctr"/>
              <a:r>
                <a:rPr lang="en-AU" sz="3200" b="1" dirty="0">
                  <a:solidFill>
                    <a:schemeClr val="bg1"/>
                  </a:solidFill>
                  <a:latin typeface="Mulish" pitchFamily="2" charset="0"/>
                  <a:cs typeface="Arial" panose="020B0604020202020204" pitchFamily="34" charset="0"/>
                </a:rPr>
                <a:t>The feeling of deep connection with social groups, physical places, and experiences.</a:t>
              </a:r>
            </a:p>
          </p:txBody>
        </p:sp>
      </p:grpSp>
      <p:sp>
        <p:nvSpPr>
          <p:cNvPr id="2" name="TextBox 1">
            <a:extLst>
              <a:ext uri="{FF2B5EF4-FFF2-40B4-BE49-F238E27FC236}">
                <a16:creationId xmlns:a16="http://schemas.microsoft.com/office/drawing/2014/main" id="{F93E4B8E-A0C0-5366-7127-D9159AB2A1FE}"/>
              </a:ext>
            </a:extLst>
          </p:cNvPr>
          <p:cNvSpPr txBox="1"/>
          <p:nvPr/>
        </p:nvSpPr>
        <p:spPr>
          <a:xfrm>
            <a:off x="1215977" y="6428991"/>
            <a:ext cx="6547457" cy="307777"/>
          </a:xfrm>
          <a:prstGeom prst="rect">
            <a:avLst/>
          </a:prstGeom>
          <a:noFill/>
        </p:spPr>
        <p:txBody>
          <a:bodyPr wrap="square">
            <a:spAutoFit/>
          </a:bodyPr>
          <a:lstStyle/>
          <a:p>
            <a:r>
              <a:rPr lang="en-AU" sz="700" dirty="0">
                <a:solidFill>
                  <a:srgbClr val="FFFFFF"/>
                </a:solidFill>
              </a:rPr>
              <a:t>Allen, K. A., Kern, M. L., </a:t>
            </a:r>
            <a:r>
              <a:rPr lang="en-AU" sz="700" dirty="0" err="1">
                <a:solidFill>
                  <a:srgbClr val="FFFFFF"/>
                </a:solidFill>
              </a:rPr>
              <a:t>Rozek</a:t>
            </a:r>
            <a:r>
              <a:rPr lang="en-AU" sz="700" dirty="0">
                <a:solidFill>
                  <a:srgbClr val="FFFFFF"/>
                </a:solidFill>
              </a:rPr>
              <a:t>, C. S., </a:t>
            </a:r>
            <a:r>
              <a:rPr lang="en-AU" sz="700" dirty="0" err="1">
                <a:solidFill>
                  <a:srgbClr val="FFFFFF"/>
                </a:solidFill>
              </a:rPr>
              <a:t>McInereney</a:t>
            </a:r>
            <a:r>
              <a:rPr lang="en-AU" sz="700" dirty="0">
                <a:solidFill>
                  <a:srgbClr val="FFFFFF"/>
                </a:solidFill>
              </a:rPr>
              <a:t>, D., &amp; </a:t>
            </a:r>
            <a:r>
              <a:rPr lang="en-AU" sz="700" dirty="0" err="1">
                <a:solidFill>
                  <a:srgbClr val="FFFFFF"/>
                </a:solidFill>
              </a:rPr>
              <a:t>Slavich</a:t>
            </a:r>
            <a:r>
              <a:rPr lang="en-AU" sz="700" dirty="0">
                <a:solidFill>
                  <a:srgbClr val="FFFFFF"/>
                </a:solidFill>
              </a:rPr>
              <a:t>, G. M. (2021). Belonging: A Review of Conceptual Issues, an Integrative Framework, </a:t>
            </a:r>
            <a:br>
              <a:rPr lang="en-AU" sz="700" dirty="0">
                <a:solidFill>
                  <a:srgbClr val="FFFFFF"/>
                </a:solidFill>
              </a:rPr>
            </a:br>
            <a:r>
              <a:rPr lang="en-AU" sz="700" dirty="0">
                <a:solidFill>
                  <a:srgbClr val="FFFFFF"/>
                </a:solidFill>
              </a:rPr>
              <a:t>and Directions for Future Research. Australian journal of psychology, 73(1), 87–102. https://doi.org/10.1080/00049530.2021.1883409</a:t>
            </a:r>
          </a:p>
        </p:txBody>
      </p:sp>
    </p:spTree>
    <p:extLst>
      <p:ext uri="{BB962C8B-B14F-4D97-AF65-F5344CB8AC3E}">
        <p14:creationId xmlns:p14="http://schemas.microsoft.com/office/powerpoint/2010/main" val="113106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BF51C-A28C-799A-833E-E319973751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BDD79A8-A87C-218D-E56D-188C12FBA70F}"/>
              </a:ext>
            </a:extLst>
          </p:cNvPr>
          <p:cNvPicPr>
            <a:picLocks noGrp="1" noRot="1" noChangeAspect="1" noMove="1" noResize="1" noEditPoints="1" noAdjustHandles="1" noChangeArrowheads="1" noChangeShapeType="1" noCrop="1"/>
          </p:cNvPicPr>
          <p:nvPr/>
        </p:nvPicPr>
        <p:blipFill>
          <a:blip r:embed="rId2">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6" name="Picture 5">
            <a:extLst>
              <a:ext uri="{FF2B5EF4-FFF2-40B4-BE49-F238E27FC236}">
                <a16:creationId xmlns:a16="http://schemas.microsoft.com/office/drawing/2014/main" id="{0B02C4AD-CAEB-4826-9C68-1008CF9264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E75AFD2F-63AE-2EA9-0F1A-EE039E5562C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F705C930-87B8-8F70-D48C-E88632A5483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31" name="TextBox 30">
            <a:extLst>
              <a:ext uri="{FF2B5EF4-FFF2-40B4-BE49-F238E27FC236}">
                <a16:creationId xmlns:a16="http://schemas.microsoft.com/office/drawing/2014/main" id="{6D9E3E22-6484-A4CD-1223-A7599E669FAC}"/>
              </a:ext>
            </a:extLst>
          </p:cNvPr>
          <p:cNvSpPr txBox="1"/>
          <p:nvPr/>
        </p:nvSpPr>
        <p:spPr>
          <a:xfrm>
            <a:off x="436773" y="520613"/>
            <a:ext cx="9501322" cy="707886"/>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Student belonging</a:t>
            </a:r>
          </a:p>
        </p:txBody>
      </p:sp>
      <p:grpSp>
        <p:nvGrpSpPr>
          <p:cNvPr id="7" name="Group 6">
            <a:extLst>
              <a:ext uri="{FF2B5EF4-FFF2-40B4-BE49-F238E27FC236}">
                <a16:creationId xmlns:a16="http://schemas.microsoft.com/office/drawing/2014/main" id="{EEEC3F47-5AD9-CE76-5271-FDF08AA08DC4}"/>
              </a:ext>
            </a:extLst>
          </p:cNvPr>
          <p:cNvGrpSpPr/>
          <p:nvPr/>
        </p:nvGrpSpPr>
        <p:grpSpPr>
          <a:xfrm>
            <a:off x="2648705" y="1320993"/>
            <a:ext cx="6894590" cy="4136144"/>
            <a:chOff x="2648705" y="1444818"/>
            <a:chExt cx="6894590" cy="4136144"/>
          </a:xfrm>
        </p:grpSpPr>
        <p:pic>
          <p:nvPicPr>
            <p:cNvPr id="8" name="Picture 7">
              <a:extLst>
                <a:ext uri="{FF2B5EF4-FFF2-40B4-BE49-F238E27FC236}">
                  <a16:creationId xmlns:a16="http://schemas.microsoft.com/office/drawing/2014/main" id="{D0F91385-2184-DD7D-2148-3BF0E47A06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48705" y="1444818"/>
              <a:ext cx="6894590" cy="4136144"/>
            </a:xfrm>
            <a:prstGeom prst="rect">
              <a:avLst/>
            </a:prstGeom>
          </p:spPr>
        </p:pic>
        <p:sp>
          <p:nvSpPr>
            <p:cNvPr id="9" name="TextBox 8">
              <a:extLst>
                <a:ext uri="{FF2B5EF4-FFF2-40B4-BE49-F238E27FC236}">
                  <a16:creationId xmlns:a16="http://schemas.microsoft.com/office/drawing/2014/main" id="{9C276042-5B9D-1847-63BA-2FBC1B72A69B}"/>
                </a:ext>
              </a:extLst>
            </p:cNvPr>
            <p:cNvSpPr txBox="1"/>
            <p:nvPr/>
          </p:nvSpPr>
          <p:spPr>
            <a:xfrm>
              <a:off x="3134424" y="2172138"/>
              <a:ext cx="5923152" cy="2554545"/>
            </a:xfrm>
            <a:prstGeom prst="rect">
              <a:avLst/>
            </a:prstGeom>
            <a:noFill/>
          </p:spPr>
          <p:txBody>
            <a:bodyPr wrap="square" rtlCol="0">
              <a:spAutoFit/>
            </a:bodyPr>
            <a:lstStyle/>
            <a:p>
              <a:pPr algn="ctr"/>
              <a:r>
                <a:rPr lang="en-AU" sz="3200" b="1" dirty="0">
                  <a:solidFill>
                    <a:schemeClr val="bg1"/>
                  </a:solidFill>
                  <a:latin typeface="Mulish" pitchFamily="2" charset="0"/>
                  <a:cs typeface="Arial" panose="020B0604020202020204" pitchFamily="34" charset="0"/>
                </a:rPr>
                <a:t>The extent to which students feel personally accepted, respected, included, and supported by others in the school social environment.</a:t>
              </a:r>
            </a:p>
          </p:txBody>
        </p:sp>
      </p:grpSp>
      <p:sp>
        <p:nvSpPr>
          <p:cNvPr id="10" name="TextBox 9">
            <a:extLst>
              <a:ext uri="{FF2B5EF4-FFF2-40B4-BE49-F238E27FC236}">
                <a16:creationId xmlns:a16="http://schemas.microsoft.com/office/drawing/2014/main" id="{F4936AD7-442D-519A-D241-483E0DD3362E}"/>
              </a:ext>
            </a:extLst>
          </p:cNvPr>
          <p:cNvSpPr txBox="1"/>
          <p:nvPr/>
        </p:nvSpPr>
        <p:spPr>
          <a:xfrm>
            <a:off x="1215977" y="6438516"/>
            <a:ext cx="6547457" cy="307777"/>
          </a:xfrm>
          <a:prstGeom prst="rect">
            <a:avLst/>
          </a:prstGeom>
          <a:noFill/>
        </p:spPr>
        <p:txBody>
          <a:bodyPr wrap="square">
            <a:spAutoFit/>
          </a:bodyPr>
          <a:lstStyle/>
          <a:p>
            <a:r>
              <a:rPr lang="en-AU" sz="700" dirty="0">
                <a:solidFill>
                  <a:srgbClr val="FFFFFF"/>
                </a:solidFill>
              </a:rPr>
              <a:t>Goodenow C., and Grady K. E. (1993). The Relationship of School Belonging and Friends’ Values to Academic </a:t>
            </a:r>
          </a:p>
          <a:p>
            <a:r>
              <a:rPr lang="en-AU" sz="700" dirty="0">
                <a:solidFill>
                  <a:srgbClr val="FFFFFF"/>
                </a:solidFill>
              </a:rPr>
              <a:t>Motivation Among Urban Adolescent Students. </a:t>
            </a:r>
            <a:r>
              <a:rPr lang="en-AU" sz="700" i="1" dirty="0">
                <a:solidFill>
                  <a:srgbClr val="FFFFFF"/>
                </a:solidFill>
              </a:rPr>
              <a:t>The Journal of Experimental Education, 62(1</a:t>
            </a:r>
            <a:r>
              <a:rPr lang="en-AU" sz="700" dirty="0">
                <a:solidFill>
                  <a:srgbClr val="FFFFFF"/>
                </a:solidFill>
              </a:rPr>
              <a:t>), 60–71.</a:t>
            </a:r>
          </a:p>
        </p:txBody>
      </p:sp>
    </p:spTree>
    <p:extLst>
      <p:ext uri="{BB962C8B-B14F-4D97-AF65-F5344CB8AC3E}">
        <p14:creationId xmlns:p14="http://schemas.microsoft.com/office/powerpoint/2010/main" val="73473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E77C-3238-ECB3-C435-D0D8206D67FC}"/>
            </a:ext>
          </a:extLst>
        </p:cNvPr>
        <p:cNvGrpSpPr/>
        <p:nvPr/>
      </p:nvGrpSpPr>
      <p:grpSpPr>
        <a:xfrm>
          <a:off x="0" y="0"/>
          <a:ext cx="0" cy="0"/>
          <a:chOff x="0" y="0"/>
          <a:chExt cx="0" cy="0"/>
        </a:xfrm>
      </p:grpSpPr>
      <p:pic>
        <p:nvPicPr>
          <p:cNvPr id="18" name="Picture 17" descr="A green rectangle with purple dots&#10;&#10;Description automatically generated">
            <a:extLst>
              <a:ext uri="{FF2B5EF4-FFF2-40B4-BE49-F238E27FC236}">
                <a16:creationId xmlns:a16="http://schemas.microsoft.com/office/drawing/2014/main" id="{D8DC95D0-A6B0-2C19-2A0B-2621C4333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705" y="1317778"/>
            <a:ext cx="6894590" cy="4136144"/>
          </a:xfrm>
          <a:prstGeom prst="rect">
            <a:avLst/>
          </a:prstGeom>
        </p:spPr>
      </p:pic>
      <p:pic>
        <p:nvPicPr>
          <p:cNvPr id="5" name="Picture 4">
            <a:extLst>
              <a:ext uri="{FF2B5EF4-FFF2-40B4-BE49-F238E27FC236}">
                <a16:creationId xmlns:a16="http://schemas.microsoft.com/office/drawing/2014/main" id="{291B38A6-5AEF-CB6A-C966-1C8663E2D693}"/>
              </a:ext>
            </a:extLst>
          </p:cNvPr>
          <p:cNvPicPr>
            <a:picLocks noGrp="1" noRot="1" noChangeAspect="1" noMove="1" noResize="1" noEditPoints="1" noAdjustHandles="1" noChangeArrowheads="1" noChangeShapeType="1" noCrop="1"/>
          </p:cNvPicPr>
          <p:nvPr/>
        </p:nvPicPr>
        <p:blipFill>
          <a:blip r:embed="rId3">
            <a:alphaModFix amt="11000"/>
            <a:extLst>
              <a:ext uri="{28A0092B-C50C-407E-A947-70E740481C1C}">
                <a14:useLocalDpi xmlns:a14="http://schemas.microsoft.com/office/drawing/2010/main" val="0"/>
              </a:ext>
            </a:extLst>
          </a:blip>
          <a:srcRect/>
          <a:stretch/>
        </p:blipFill>
        <p:spPr>
          <a:xfrm>
            <a:off x="8177445" y="2259206"/>
            <a:ext cx="4657036" cy="4899202"/>
          </a:xfrm>
          <a:prstGeom prst="rect">
            <a:avLst/>
          </a:prstGeom>
        </p:spPr>
      </p:pic>
      <p:pic>
        <p:nvPicPr>
          <p:cNvPr id="7" name="Picture 6">
            <a:extLst>
              <a:ext uri="{FF2B5EF4-FFF2-40B4-BE49-F238E27FC236}">
                <a16:creationId xmlns:a16="http://schemas.microsoft.com/office/drawing/2014/main" id="{7688DAA1-832D-BF27-5D9E-E04C427852D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3277" b="3277"/>
          <a:stretch/>
        </p:blipFill>
        <p:spPr>
          <a:xfrm>
            <a:off x="0" y="5172779"/>
            <a:ext cx="12192000" cy="1685221"/>
          </a:xfrm>
          <a:prstGeom prst="rect">
            <a:avLst/>
          </a:prstGeom>
        </p:spPr>
      </p:pic>
      <p:pic>
        <p:nvPicPr>
          <p:cNvPr id="3" name="Picture 2">
            <a:extLst>
              <a:ext uri="{FF2B5EF4-FFF2-40B4-BE49-F238E27FC236}">
                <a16:creationId xmlns:a16="http://schemas.microsoft.com/office/drawing/2014/main" id="{2D7AA044-ADCF-5C35-F9AD-E7C0FBCB5BF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222" y="6349237"/>
            <a:ext cx="4125004" cy="278322"/>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222A1464-EAC6-483C-0FA1-7CC5584D990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36774" y="6000442"/>
            <a:ext cx="659708" cy="697590"/>
          </a:xfrm>
          <a:prstGeom prst="rect">
            <a:avLst/>
          </a:prstGeom>
        </p:spPr>
      </p:pic>
      <p:sp>
        <p:nvSpPr>
          <p:cNvPr id="31" name="TextBox 30">
            <a:extLst>
              <a:ext uri="{FF2B5EF4-FFF2-40B4-BE49-F238E27FC236}">
                <a16:creationId xmlns:a16="http://schemas.microsoft.com/office/drawing/2014/main" id="{DCCF1293-572F-31FA-80AD-F49E121BFAD9}"/>
              </a:ext>
            </a:extLst>
          </p:cNvPr>
          <p:cNvSpPr txBox="1"/>
          <p:nvPr/>
        </p:nvSpPr>
        <p:spPr>
          <a:xfrm>
            <a:off x="436773" y="520613"/>
            <a:ext cx="9501322" cy="707886"/>
          </a:xfrm>
          <a:prstGeom prst="rect">
            <a:avLst/>
          </a:prstGeom>
          <a:noFill/>
        </p:spPr>
        <p:txBody>
          <a:bodyPr wrap="square" rtlCol="0">
            <a:spAutoFit/>
          </a:bodyPr>
          <a:lstStyle/>
          <a:p>
            <a:r>
              <a:rPr lang="en-AU" sz="4000" b="1" dirty="0">
                <a:solidFill>
                  <a:srgbClr val="079EDA"/>
                </a:solidFill>
                <a:latin typeface="Mulish" pitchFamily="2" charset="0"/>
                <a:cs typeface="Arial" panose="020B0604020202020204" pitchFamily="34" charset="0"/>
              </a:rPr>
              <a:t>School belonging</a:t>
            </a:r>
          </a:p>
        </p:txBody>
      </p:sp>
      <p:sp>
        <p:nvSpPr>
          <p:cNvPr id="20" name="TextBox 19">
            <a:extLst>
              <a:ext uri="{FF2B5EF4-FFF2-40B4-BE49-F238E27FC236}">
                <a16:creationId xmlns:a16="http://schemas.microsoft.com/office/drawing/2014/main" id="{B170DC9A-ABF9-0A90-DC1A-073135BB6E92}"/>
              </a:ext>
            </a:extLst>
          </p:cNvPr>
          <p:cNvSpPr txBox="1"/>
          <p:nvPr/>
        </p:nvSpPr>
        <p:spPr>
          <a:xfrm>
            <a:off x="3097629" y="1905506"/>
            <a:ext cx="5996741" cy="3046988"/>
          </a:xfrm>
          <a:prstGeom prst="rect">
            <a:avLst/>
          </a:prstGeom>
          <a:noFill/>
        </p:spPr>
        <p:txBody>
          <a:bodyPr wrap="square">
            <a:spAutoFit/>
          </a:bodyPr>
          <a:lstStyle/>
          <a:p>
            <a:pPr algn="ctr"/>
            <a:r>
              <a:rPr lang="en-AU" sz="3200" b="1" dirty="0">
                <a:solidFill>
                  <a:schemeClr val="bg1"/>
                </a:solidFill>
                <a:latin typeface="Mulish" pitchFamily="2" charset="0"/>
                <a:cs typeface="Arial" panose="020B0604020202020204" pitchFamily="34" charset="0"/>
              </a:rPr>
              <a:t>School belonging contributes to positive relationships between staff, students and the wider community and helps creates a positive school culture.</a:t>
            </a:r>
          </a:p>
        </p:txBody>
      </p:sp>
    </p:spTree>
    <p:extLst>
      <p:ext uri="{BB962C8B-B14F-4D97-AF65-F5344CB8AC3E}">
        <p14:creationId xmlns:p14="http://schemas.microsoft.com/office/powerpoint/2010/main" val="1991038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fault font - Mulish">
      <a:majorFont>
        <a:latin typeface="Mulish"/>
        <a:ea typeface=""/>
        <a:cs typeface=""/>
      </a:majorFont>
      <a:minorFont>
        <a:latin typeface="Muli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768</TotalTime>
  <Words>1697</Words>
  <Application>Microsoft Office PowerPoint</Application>
  <PresentationFormat>Widescreen</PresentationFormat>
  <Paragraphs>174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Aptos</vt:lpstr>
      <vt:lpstr>Mulish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Hardy</dc:creator>
  <cp:lastModifiedBy>Kira Hardy</cp:lastModifiedBy>
  <cp:revision>13</cp:revision>
  <dcterms:created xsi:type="dcterms:W3CDTF">2024-02-13T01:24:30Z</dcterms:created>
  <dcterms:modified xsi:type="dcterms:W3CDTF">2024-02-20T09:37:41Z</dcterms:modified>
</cp:coreProperties>
</file>