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6" r:id="rId2"/>
    <p:sldId id="258" r:id="rId3"/>
    <p:sldId id="268" r:id="rId4"/>
    <p:sldId id="271" r:id="rId5"/>
    <p:sldId id="269" r:id="rId6"/>
    <p:sldId id="270" r:id="rId7"/>
    <p:sldId id="273" r:id="rId8"/>
    <p:sldId id="274" r:id="rId9"/>
    <p:sldId id="265" r:id="rId10"/>
    <p:sldId id="276" r:id="rId11"/>
    <p:sldId id="283" r:id="rId12"/>
    <p:sldId id="284" r:id="rId13"/>
    <p:sldId id="280" r:id="rId14"/>
    <p:sldId id="279" r:id="rId15"/>
    <p:sldId id="281" r:id="rId16"/>
    <p:sldId id="285" r:id="rId17"/>
  </p:sldIdLst>
  <p:sldSz cx="12192000" cy="6858000"/>
  <p:notesSz cx="6858000" cy="9144000"/>
  <p:embeddedFontLst>
    <p:embeddedFont>
      <p:font typeface="Mulish" pitchFamily="2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0E9D2"/>
    <a:srgbClr val="079EDA"/>
    <a:srgbClr val="0EAA54"/>
    <a:srgbClr val="E6E6E6"/>
    <a:srgbClr val="7F3B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502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79E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FE2E59E-91CF-1690-161C-58FB17D619A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77445" y="2259206"/>
            <a:ext cx="4657036" cy="489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024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EDFC2B-E499-FB8E-6AF6-B5B273EE93D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369"/>
            <a:ext cx="12191999" cy="685563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DCD3AB9-7A3E-B3EA-A243-D78BDE0408EE}"/>
              </a:ext>
            </a:extLst>
          </p:cNvPr>
          <p:cNvGrpSpPr/>
          <p:nvPr/>
        </p:nvGrpSpPr>
        <p:grpSpPr>
          <a:xfrm>
            <a:off x="458037" y="1401103"/>
            <a:ext cx="6740641" cy="3930533"/>
            <a:chOff x="458037" y="1293895"/>
            <a:chExt cx="6740641" cy="393053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EB501E0-B743-7584-2B0C-DD60269D0A74}"/>
                </a:ext>
              </a:extLst>
            </p:cNvPr>
            <p:cNvSpPr txBox="1"/>
            <p:nvPr/>
          </p:nvSpPr>
          <p:spPr>
            <a:xfrm>
              <a:off x="458037" y="3429000"/>
              <a:ext cx="6740641" cy="1795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AU" sz="4000" b="1" dirty="0">
                  <a:solidFill>
                    <a:schemeClr val="bg1"/>
                  </a:solidFill>
                  <a:latin typeface="Mulish" pitchFamily="2" charset="0"/>
                  <a:cs typeface="Arial" panose="020B0604020202020204" pitchFamily="34" charset="0"/>
                </a:rPr>
                <a:t>Mentally Healthy Schools</a:t>
              </a:r>
            </a:p>
            <a:p>
              <a:pPr>
                <a:lnSpc>
                  <a:spcPct val="150000"/>
                </a:lnSpc>
              </a:pPr>
              <a:r>
                <a:rPr lang="en-AU" sz="3600" i="1" dirty="0">
                  <a:solidFill>
                    <a:schemeClr val="bg1"/>
                  </a:solidFill>
                  <a:latin typeface="Mulish" pitchFamily="2" charset="0"/>
                  <a:cs typeface="Arial" panose="020B0604020202020204" pitchFamily="34" charset="0"/>
                </a:rPr>
                <a:t>School belonging</a:t>
              </a:r>
            </a:p>
          </p:txBody>
        </p:sp>
        <p:pic>
          <p:nvPicPr>
            <p:cNvPr id="7" name="Picture 6" descr="A white text on a black background&#10;&#10;Description automatically generated">
              <a:extLst>
                <a:ext uri="{FF2B5EF4-FFF2-40B4-BE49-F238E27FC236}">
                  <a16:creationId xmlns:a16="http://schemas.microsoft.com/office/drawing/2014/main" id="{3972088B-FDE1-98E6-161E-8B63198CA7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037" y="1293895"/>
              <a:ext cx="2019160" cy="21351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6899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6D0418-25A1-B0F5-F641-F4171BDE35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8C3E-2F9C-8924-CB68-C978B41F9D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" b="3277"/>
          <a:stretch/>
        </p:blipFill>
        <p:spPr>
          <a:xfrm>
            <a:off x="0" y="5172779"/>
            <a:ext cx="12192000" cy="16852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5AEDF7-FFB2-C381-C167-1051D22C6F7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15467"/>
            <a:ext cx="11305055" cy="11978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9B217E1-93EC-5B34-D839-F489A80677E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22" y="6349237"/>
            <a:ext cx="4125004" cy="278322"/>
          </a:xfrm>
          <a:prstGeom prst="rect">
            <a:avLst/>
          </a:prstGeom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763E49F9-F103-1181-DE04-E0DA6694C13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6000442"/>
            <a:ext cx="659708" cy="6975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8C2973D-AD98-F9F5-6456-A8DE52F0B66C}"/>
              </a:ext>
            </a:extLst>
          </p:cNvPr>
          <p:cNvSpPr txBox="1"/>
          <p:nvPr/>
        </p:nvSpPr>
        <p:spPr>
          <a:xfrm>
            <a:off x="436773" y="520613"/>
            <a:ext cx="9501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Belonging at [insert school name]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245E30-9282-04FE-50D1-C37E8FE858E4}"/>
              </a:ext>
            </a:extLst>
          </p:cNvPr>
          <p:cNvSpPr txBox="1"/>
          <p:nvPr/>
        </p:nvSpPr>
        <p:spPr>
          <a:xfrm>
            <a:off x="436773" y="1666552"/>
            <a:ext cx="10868281" cy="2081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3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Do you feel a sense of belonging to [insert school name]?</a:t>
            </a:r>
          </a:p>
          <a:p>
            <a:pPr>
              <a:lnSpc>
                <a:spcPct val="150000"/>
              </a:lnSpc>
            </a:pPr>
            <a:endParaRPr lang="en-AU" b="1" dirty="0">
              <a:solidFill>
                <a:schemeClr val="bg1"/>
              </a:solidFill>
              <a:latin typeface="Mulish" pitchFamily="2" charset="0"/>
              <a:cs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en-AU" sz="2400" b="0" i="0" dirty="0">
                <a:solidFill>
                  <a:srgbClr val="FFFFFF"/>
                </a:solidFill>
                <a:effectLst/>
              </a:rPr>
              <a:t>Our school is a community, and each one of you belongs here. We embrace everyone, including your differences and similarities. </a:t>
            </a:r>
          </a:p>
        </p:txBody>
      </p:sp>
    </p:spTree>
    <p:extLst>
      <p:ext uri="{BB962C8B-B14F-4D97-AF65-F5344CB8AC3E}">
        <p14:creationId xmlns:p14="http://schemas.microsoft.com/office/powerpoint/2010/main" val="2354587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F41EB4-DC32-517F-26B0-47BEA0E82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BBD3438-B26F-69E6-661C-44A1442F541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" b="3277"/>
          <a:stretch/>
        </p:blipFill>
        <p:spPr>
          <a:xfrm>
            <a:off x="0" y="5172779"/>
            <a:ext cx="12192000" cy="16852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FAB36D7-5F36-2651-EDEC-5B5CFE86728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15467"/>
            <a:ext cx="11305055" cy="11978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3FC89EB-6F38-68C3-FA69-DB662C60277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22" y="6349237"/>
            <a:ext cx="4125004" cy="278322"/>
          </a:xfrm>
          <a:prstGeom prst="rect">
            <a:avLst/>
          </a:prstGeom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ACBDA9C-D33B-619C-7573-3F93D18216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6000442"/>
            <a:ext cx="659708" cy="6975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05D909D-B8AF-FEAD-DC81-E7B06F4FF637}"/>
              </a:ext>
            </a:extLst>
          </p:cNvPr>
          <p:cNvSpPr txBox="1"/>
          <p:nvPr/>
        </p:nvSpPr>
        <p:spPr>
          <a:xfrm>
            <a:off x="436773" y="520613"/>
            <a:ext cx="9501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Belonging at [insert school name]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A6EC48-E41C-9B25-FC85-42D4E1284435}"/>
              </a:ext>
            </a:extLst>
          </p:cNvPr>
          <p:cNvSpPr txBox="1"/>
          <p:nvPr/>
        </p:nvSpPr>
        <p:spPr>
          <a:xfrm>
            <a:off x="436772" y="1813173"/>
            <a:ext cx="737137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b="1" i="0" dirty="0">
                <a:solidFill>
                  <a:srgbClr val="FFFFFF"/>
                </a:solidFill>
                <a:effectLst/>
              </a:rPr>
              <a:t>Do you help others feel like they belong in our classroom and at our school?</a:t>
            </a:r>
          </a:p>
          <a:p>
            <a:endParaRPr lang="en-AU" sz="2400" b="0" i="0" dirty="0">
              <a:solidFill>
                <a:srgbClr val="FFFFFF"/>
              </a:solidFill>
              <a:effectLst/>
            </a:endParaRPr>
          </a:p>
          <a:p>
            <a:r>
              <a:rPr lang="en-AU" sz="2400" b="0" i="0" dirty="0">
                <a:solidFill>
                  <a:srgbClr val="FFFFFF"/>
                </a:solidFill>
                <a:effectLst/>
              </a:rPr>
              <a:t>People feel a sense of belonging when they feel like they can be themselves. </a:t>
            </a:r>
          </a:p>
          <a:p>
            <a:endParaRPr lang="en-AU" sz="2400" dirty="0">
              <a:solidFill>
                <a:srgbClr val="FFFFFF"/>
              </a:solidFill>
            </a:endParaRPr>
          </a:p>
          <a:p>
            <a:r>
              <a:rPr lang="en-AU" sz="2400" b="0" i="0" dirty="0">
                <a:solidFill>
                  <a:srgbClr val="FFFFFF"/>
                </a:solidFill>
                <a:effectLst/>
              </a:rPr>
              <a:t>Being kind and showing respect to others can increase their feelings of belonging.</a:t>
            </a:r>
            <a:endParaRPr lang="en-AU" sz="24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70E3A4B-60DB-C524-900C-E47EA14E4E82}"/>
              </a:ext>
            </a:extLst>
          </p:cNvPr>
          <p:cNvGrpSpPr/>
          <p:nvPr/>
        </p:nvGrpSpPr>
        <p:grpSpPr>
          <a:xfrm>
            <a:off x="8081278" y="1792647"/>
            <a:ext cx="3292116" cy="3514872"/>
            <a:chOff x="8081278" y="1792647"/>
            <a:chExt cx="3292116" cy="351487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B3C49F9-A155-CE08-9F73-92CA65F23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081278" y="1792647"/>
              <a:ext cx="3292116" cy="351487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68E4F17-22FE-75E6-E915-8BC645E9AF3F}"/>
                </a:ext>
              </a:extLst>
            </p:cNvPr>
            <p:cNvSpPr txBox="1"/>
            <p:nvPr/>
          </p:nvSpPr>
          <p:spPr>
            <a:xfrm>
              <a:off x="8464732" y="2225244"/>
              <a:ext cx="2635532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2400" b="1" dirty="0">
                  <a:latin typeface="Mulish" pitchFamily="2" charset="0"/>
                  <a:cs typeface="Arial" panose="020B0604020202020204" pitchFamily="34" charset="0"/>
                </a:rPr>
                <a:t>When people feel like they belong, it helps create a kinder, safer, happier environment for everyone.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6444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C4615D-037E-31AC-30FE-336099C68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64FC8293-8551-089B-DB01-16E27F47C60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" b="3277"/>
          <a:stretch/>
        </p:blipFill>
        <p:spPr>
          <a:xfrm>
            <a:off x="0" y="5172779"/>
            <a:ext cx="12192000" cy="16852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E1D39D4-97C6-B495-3061-B4652524CC6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15467"/>
            <a:ext cx="11305055" cy="11978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62AA0C-736A-862E-7650-EAF2DD78AF1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22" y="6349237"/>
            <a:ext cx="4125004" cy="278322"/>
          </a:xfrm>
          <a:prstGeom prst="rect">
            <a:avLst/>
          </a:prstGeom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6B9EA1CB-A9D5-FC52-CEFA-836157EC45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6000442"/>
            <a:ext cx="659708" cy="6975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75FA99-619D-85B0-D270-E788CE868786}"/>
              </a:ext>
            </a:extLst>
          </p:cNvPr>
          <p:cNvSpPr txBox="1"/>
          <p:nvPr/>
        </p:nvSpPr>
        <p:spPr>
          <a:xfrm>
            <a:off x="436773" y="520613"/>
            <a:ext cx="9501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Belonging Activity: All About Me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09AC41-9278-AA13-A2A1-0AC99E999E96}"/>
              </a:ext>
            </a:extLst>
          </p:cNvPr>
          <p:cNvSpPr txBox="1"/>
          <p:nvPr/>
        </p:nvSpPr>
        <p:spPr>
          <a:xfrm>
            <a:off x="436772" y="1813173"/>
            <a:ext cx="7371375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b="1" i="0" dirty="0">
                <a:solidFill>
                  <a:srgbClr val="FFFFFF"/>
                </a:solidFill>
                <a:effectLst/>
              </a:rPr>
              <a:t>Tell us about you;</a:t>
            </a:r>
          </a:p>
          <a:p>
            <a:endParaRPr lang="en-AU" sz="2400" b="0" i="0" dirty="0">
              <a:solidFill>
                <a:srgbClr val="FFFFFF"/>
              </a:solidFill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rgbClr val="FFFFFF"/>
                </a:solidFill>
              </a:rPr>
              <a:t>Y</a:t>
            </a:r>
            <a:r>
              <a:rPr lang="en-AU" sz="2400" b="0" i="0" dirty="0">
                <a:solidFill>
                  <a:srgbClr val="FFFFFF"/>
                </a:solidFill>
                <a:effectLst/>
              </a:rPr>
              <a:t>our 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rgbClr val="FFFFFF"/>
                </a:solidFill>
              </a:rPr>
              <a:t>B</a:t>
            </a:r>
            <a:r>
              <a:rPr lang="en-AU" sz="2400" b="0" i="0" dirty="0">
                <a:solidFill>
                  <a:srgbClr val="FFFFFF"/>
                </a:solidFill>
                <a:effectLst/>
              </a:rPr>
              <a:t>irthday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rgbClr val="FFFFFF"/>
                </a:solidFill>
              </a:rPr>
              <a:t>F</a:t>
            </a:r>
            <a:r>
              <a:rPr lang="en-AU" sz="2400" b="0" i="0" dirty="0">
                <a:solidFill>
                  <a:srgbClr val="FFFFFF"/>
                </a:solidFill>
                <a:effectLst/>
              </a:rPr>
              <a:t>avourite colour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rgbClr val="FFFFFF"/>
                </a:solidFill>
              </a:rPr>
              <a:t>F</a:t>
            </a:r>
            <a:r>
              <a:rPr lang="en-AU" sz="2400" b="0" i="0" dirty="0">
                <a:solidFill>
                  <a:srgbClr val="FFFFFF"/>
                </a:solidFill>
                <a:effectLst/>
              </a:rPr>
              <a:t>avourite animal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b="0" i="0" dirty="0">
                <a:solidFill>
                  <a:srgbClr val="FFFFFF"/>
                </a:solidFill>
                <a:effectLst/>
              </a:rPr>
              <a:t>Favourite subject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rgbClr val="FFFFFF"/>
                </a:solidFill>
              </a:rPr>
              <a:t>W</a:t>
            </a:r>
            <a:r>
              <a:rPr lang="en-AU" sz="2400" b="0" i="0" dirty="0">
                <a:solidFill>
                  <a:srgbClr val="FFFFFF"/>
                </a:solidFill>
                <a:effectLst/>
              </a:rPr>
              <a:t>hat you like doing (for fun, to be creative or to move your body).</a:t>
            </a:r>
            <a:endParaRPr lang="en-A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9ACD18-ECF0-7E08-47D3-BE224DAF5EE6}"/>
              </a:ext>
            </a:extLst>
          </p:cNvPr>
          <p:cNvSpPr txBox="1"/>
          <p:nvPr/>
        </p:nvSpPr>
        <p:spPr>
          <a:xfrm>
            <a:off x="1424982" y="6416893"/>
            <a:ext cx="3935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Write or draw your answers!</a:t>
            </a:r>
          </a:p>
        </p:txBody>
      </p:sp>
      <p:pic>
        <p:nvPicPr>
          <p:cNvPr id="7" name="Picture 6" descr="A paper with writing and a cartoon of kids&#10;&#10;Description automatically generated with medium confidence">
            <a:extLst>
              <a:ext uri="{FF2B5EF4-FFF2-40B4-BE49-F238E27FC236}">
                <a16:creationId xmlns:a16="http://schemas.microsoft.com/office/drawing/2014/main" id="{95F2BFA8-F0D3-43AC-4905-EEAAF7DC9E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919" y="1718479"/>
            <a:ext cx="2577737" cy="364625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287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8A91A8-CBFA-4CB8-CE50-E7AA108DC7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490ECB2-E4C5-0CAC-F819-14C86DE0B58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" b="3277"/>
          <a:stretch/>
        </p:blipFill>
        <p:spPr>
          <a:xfrm>
            <a:off x="0" y="5172779"/>
            <a:ext cx="12192000" cy="16852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C04EF15-FC7F-B101-B8F4-E4A5FD0B674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15467"/>
            <a:ext cx="11305055" cy="11978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9E65393-B0B0-455E-73E3-340360689F3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22" y="6349237"/>
            <a:ext cx="4125004" cy="278322"/>
          </a:xfrm>
          <a:prstGeom prst="rect">
            <a:avLst/>
          </a:prstGeom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56C5D0C7-6533-0F64-7C51-1BE1E53B561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6000442"/>
            <a:ext cx="659708" cy="6975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DBFC979-52C0-C7FB-35DD-DCD37693307A}"/>
              </a:ext>
            </a:extLst>
          </p:cNvPr>
          <p:cNvSpPr txBox="1"/>
          <p:nvPr/>
        </p:nvSpPr>
        <p:spPr>
          <a:xfrm>
            <a:off x="436773" y="520613"/>
            <a:ext cx="9501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Belonging Activity: How I Belong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1CCF5F-10AF-B7E1-F0FD-93DA9EBDA786}"/>
              </a:ext>
            </a:extLst>
          </p:cNvPr>
          <p:cNvSpPr txBox="1"/>
          <p:nvPr/>
        </p:nvSpPr>
        <p:spPr>
          <a:xfrm>
            <a:off x="436773" y="1666552"/>
            <a:ext cx="7348690" cy="3688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What activities do you like doing?     </a:t>
            </a:r>
            <a:r>
              <a:rPr lang="en-AU" sz="2000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(skateboarding, art, soccer, cooking, dancing, LEGO)</a:t>
            </a:r>
          </a:p>
          <a:p>
            <a:pPr marL="3429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AU" sz="1600" dirty="0">
              <a:solidFill>
                <a:schemeClr val="bg1"/>
              </a:solidFill>
              <a:latin typeface="Mulish" pitchFamily="2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Who makes you feel your best?                           </a:t>
            </a:r>
            <a:r>
              <a:rPr lang="en-AU" sz="2000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(family, friends, team mates, people at </a:t>
            </a:r>
            <a:r>
              <a:rPr lang="en-AU" sz="2000" dirty="0" err="1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Roboclub</a:t>
            </a:r>
            <a:r>
              <a:rPr lang="en-AU" sz="2000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AU" sz="1400" dirty="0">
              <a:solidFill>
                <a:schemeClr val="bg1"/>
              </a:solidFill>
              <a:latin typeface="Mulish" pitchFamily="2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What places/groups do you feel best with/at?                                                    </a:t>
            </a:r>
            <a:r>
              <a:rPr lang="en-AU" sz="2000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(Drama club, Youth Group, soccer club, home, at your friend’s house)</a:t>
            </a:r>
          </a:p>
          <a:p>
            <a:pPr marL="3429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AU" sz="1600" dirty="0">
              <a:solidFill>
                <a:schemeClr val="bg1"/>
              </a:solidFill>
              <a:latin typeface="Mulish" pitchFamily="2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What can you do to help others feel like they belong?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713C30-B572-3260-47BC-8AFC55F267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44919" y="1718479"/>
            <a:ext cx="2577737" cy="364625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5537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B67FAF-07C4-145E-F55B-CF5633E235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3ED5A75-1E38-96EF-DF97-BCF0ECC51F9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" b="3277"/>
          <a:stretch/>
        </p:blipFill>
        <p:spPr>
          <a:xfrm>
            <a:off x="0" y="5172779"/>
            <a:ext cx="12192000" cy="16852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5CCAE8A-AC1E-40E8-5F16-62FE7E57D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15467"/>
            <a:ext cx="11305055" cy="11978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B72AC34-8548-5E01-10AC-243A0B81383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22" y="6349237"/>
            <a:ext cx="4125004" cy="278322"/>
          </a:xfrm>
          <a:prstGeom prst="rect">
            <a:avLst/>
          </a:prstGeom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091607D1-8FC1-70B9-9FE0-2D14DCBC13A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6000442"/>
            <a:ext cx="659708" cy="6975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82BC9B9-5FEB-BDFA-32EC-E62278231F06}"/>
              </a:ext>
            </a:extLst>
          </p:cNvPr>
          <p:cNvSpPr txBox="1"/>
          <p:nvPr/>
        </p:nvSpPr>
        <p:spPr>
          <a:xfrm>
            <a:off x="436772" y="520613"/>
            <a:ext cx="9827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Belonging Activity: Scavenger Hunt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FC330B-F23A-0743-5248-8C220672E3C0}"/>
              </a:ext>
            </a:extLst>
          </p:cNvPr>
          <p:cNvSpPr txBox="1"/>
          <p:nvPr/>
        </p:nvSpPr>
        <p:spPr>
          <a:xfrm>
            <a:off x="436772" y="1813173"/>
            <a:ext cx="73713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b="1" i="0" dirty="0">
                <a:solidFill>
                  <a:srgbClr val="FFFFFF"/>
                </a:solidFill>
                <a:effectLst/>
              </a:rPr>
              <a:t>Let’s do a scavenger hunt!</a:t>
            </a:r>
            <a:endParaRPr lang="en-AU" sz="2400" b="0" i="0" dirty="0">
              <a:solidFill>
                <a:srgbClr val="FFFFFF"/>
              </a:solidFill>
              <a:effectLst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F48AD8-C2C0-BEC2-89BB-74B673B8F2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44919" y="1718479"/>
            <a:ext cx="2577736" cy="364625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85716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96C591-6819-5486-8876-ED4E090A6E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3E49403-01D2-9B28-FA32-0F039A4FA15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" b="3277"/>
          <a:stretch/>
        </p:blipFill>
        <p:spPr>
          <a:xfrm>
            <a:off x="0" y="5172779"/>
            <a:ext cx="12192000" cy="16852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2521D69-69F1-0866-3428-CD36563D2F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15467"/>
            <a:ext cx="11305055" cy="11978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41FEFCA-10C5-839E-E18A-BD80C2E311D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22" y="6349237"/>
            <a:ext cx="4125004" cy="278322"/>
          </a:xfrm>
          <a:prstGeom prst="rect">
            <a:avLst/>
          </a:prstGeom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0D1F879-4D83-4DC6-A783-7359D20E506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6000442"/>
            <a:ext cx="659708" cy="6975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B41550-2EB1-BAD3-3067-5F0CC6521629}"/>
              </a:ext>
            </a:extLst>
          </p:cNvPr>
          <p:cNvSpPr txBox="1"/>
          <p:nvPr/>
        </p:nvSpPr>
        <p:spPr>
          <a:xfrm>
            <a:off x="436772" y="520613"/>
            <a:ext cx="100071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Belonging Activity: My Self Portrait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8D9473-90C8-4F15-23CE-40A3A75A49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44919" y="1718479"/>
            <a:ext cx="2577736" cy="3646249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3D9877-71CF-8F63-F1B7-B66045ACAA17}"/>
              </a:ext>
            </a:extLst>
          </p:cNvPr>
          <p:cNvSpPr txBox="1"/>
          <p:nvPr/>
        </p:nvSpPr>
        <p:spPr>
          <a:xfrm>
            <a:off x="436773" y="1813173"/>
            <a:ext cx="7366108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b="1" i="0" dirty="0">
                <a:solidFill>
                  <a:srgbClr val="FFFFFF"/>
                </a:solidFill>
                <a:effectLst/>
              </a:rPr>
              <a:t>Let’s create a self-portrait!</a:t>
            </a:r>
          </a:p>
          <a:p>
            <a:endParaRPr lang="en-AU" sz="2400" b="0" i="0" dirty="0">
              <a:solidFill>
                <a:srgbClr val="FFFFFF"/>
              </a:solidFill>
              <a:effectLst/>
            </a:endParaRPr>
          </a:p>
          <a:p>
            <a:pPr>
              <a:lnSpc>
                <a:spcPct val="95000"/>
              </a:lnSpc>
            </a:pPr>
            <a:r>
              <a:rPr lang="en-AU" sz="2400" b="0" i="0" dirty="0">
                <a:solidFill>
                  <a:srgbClr val="FFFFFF"/>
                </a:solidFill>
                <a:effectLst/>
              </a:rPr>
              <a:t>Draw yourself in as much detail as you can! Include people, places and things that help you feel like you belong. </a:t>
            </a:r>
          </a:p>
          <a:p>
            <a:pPr>
              <a:lnSpc>
                <a:spcPct val="95000"/>
              </a:lnSpc>
            </a:pPr>
            <a:endParaRPr lang="en-AU" sz="2400" dirty="0">
              <a:solidFill>
                <a:srgbClr val="FFFFFF"/>
              </a:solidFill>
            </a:endParaRPr>
          </a:p>
          <a:p>
            <a:pPr>
              <a:lnSpc>
                <a:spcPct val="95000"/>
              </a:lnSpc>
            </a:pPr>
            <a:r>
              <a:rPr lang="en-AU" sz="2400" b="0" i="0" dirty="0">
                <a:solidFill>
                  <a:srgbClr val="FFFFFF"/>
                </a:solidFill>
                <a:effectLst/>
              </a:rPr>
              <a:t>Include: </a:t>
            </a:r>
          </a:p>
          <a:p>
            <a:pPr marL="3429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rgbClr val="FFFFFF"/>
                </a:solidFill>
              </a:rPr>
              <a:t>T</a:t>
            </a:r>
            <a:r>
              <a:rPr lang="en-AU" sz="2400" b="0" i="0" dirty="0">
                <a:solidFill>
                  <a:srgbClr val="FFFFFF"/>
                </a:solidFill>
                <a:effectLst/>
              </a:rPr>
              <a:t>hings you enjoy doing (hobbies/interests)</a:t>
            </a:r>
          </a:p>
          <a:p>
            <a:pPr marL="3429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rgbClr val="FFFFFF"/>
                </a:solidFill>
              </a:rPr>
              <a:t>P</a:t>
            </a:r>
            <a:r>
              <a:rPr lang="en-AU" sz="2400" b="0" i="0" dirty="0">
                <a:solidFill>
                  <a:srgbClr val="FFFFFF"/>
                </a:solidFill>
                <a:effectLst/>
              </a:rPr>
              <a:t>eople you like being with</a:t>
            </a:r>
          </a:p>
          <a:p>
            <a:pPr marL="3429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rgbClr val="FFFFFF"/>
                </a:solidFill>
              </a:rPr>
              <a:t>P</a:t>
            </a:r>
            <a:r>
              <a:rPr lang="en-AU" sz="2400" b="0" i="0" dirty="0">
                <a:solidFill>
                  <a:srgbClr val="FFFFFF"/>
                </a:solidFill>
                <a:effectLst/>
              </a:rPr>
              <a:t>laces that make you feel like you belong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162728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4B803A-F082-2312-810D-617FD62F78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CBDFC0-18B2-A556-7053-983F849D632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" b="3277"/>
          <a:stretch/>
        </p:blipFill>
        <p:spPr>
          <a:xfrm>
            <a:off x="0" y="5172779"/>
            <a:ext cx="12192000" cy="16852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EDD899-28FD-78F3-757C-63FAD884938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15467"/>
            <a:ext cx="11305055" cy="11978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E761BFE-09CC-4922-7E68-DD3640EFED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22" y="6349237"/>
            <a:ext cx="4125004" cy="278322"/>
          </a:xfrm>
          <a:prstGeom prst="rect">
            <a:avLst/>
          </a:prstGeom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3FA71AA8-BC0E-4C56-DB59-FAA6E9A14BB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6000442"/>
            <a:ext cx="659708" cy="6975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0131E01-BFF7-C02D-37AD-C025A0722FFA}"/>
              </a:ext>
            </a:extLst>
          </p:cNvPr>
          <p:cNvSpPr txBox="1"/>
          <p:nvPr/>
        </p:nvSpPr>
        <p:spPr>
          <a:xfrm>
            <a:off x="436773" y="520613"/>
            <a:ext cx="9501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Learning Intentions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0D3980-899E-2672-BBD7-C3840A317963}"/>
              </a:ext>
            </a:extLst>
          </p:cNvPr>
          <p:cNvSpPr txBox="1"/>
          <p:nvPr/>
        </p:nvSpPr>
        <p:spPr>
          <a:xfrm>
            <a:off x="436773" y="1666552"/>
            <a:ext cx="1086828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3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By the end of this lesson, I will be able to:</a:t>
            </a:r>
          </a:p>
          <a:p>
            <a:pPr>
              <a:lnSpc>
                <a:spcPct val="150000"/>
              </a:lnSpc>
            </a:pPr>
            <a:endParaRPr lang="en-AU" b="1" dirty="0">
              <a:solidFill>
                <a:schemeClr val="bg1"/>
              </a:solidFill>
              <a:latin typeface="Mulish" pitchFamily="2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AU" sz="2400" b="0" i="0" dirty="0">
                <a:solidFill>
                  <a:srgbClr val="FFFFFF"/>
                </a:solidFill>
                <a:effectLst/>
              </a:rPr>
              <a:t>Explain the definition of belonging.</a:t>
            </a:r>
            <a:endParaRPr lang="en-AU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AU" sz="2400" b="0" i="0" dirty="0">
                <a:solidFill>
                  <a:srgbClr val="FFFFFF"/>
                </a:solidFill>
                <a:effectLst/>
              </a:rPr>
              <a:t>Understand what it means to belong.</a:t>
            </a:r>
            <a:endParaRPr lang="en-AU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AU" sz="2400" b="0" i="0" dirty="0">
                <a:solidFill>
                  <a:srgbClr val="FFFFFF"/>
                </a:solidFill>
                <a:effectLst/>
              </a:rPr>
              <a:t>Identify people, places or groups in my life where I most feel like I belong.</a:t>
            </a:r>
            <a:endParaRPr lang="en-AU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AU" sz="2400" b="0" i="0" dirty="0">
                <a:solidFill>
                  <a:srgbClr val="FFFFFF"/>
                </a:solidFill>
                <a:effectLst/>
              </a:rPr>
              <a:t>Understand the importance of including others.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4275946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28889-29CB-FA79-CCB3-076728DE1D1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" b="3277"/>
          <a:stretch/>
        </p:blipFill>
        <p:spPr>
          <a:xfrm>
            <a:off x="0" y="5172779"/>
            <a:ext cx="12192000" cy="16852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CB1482-14E3-6878-530F-F2C41DCA9E8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15467"/>
            <a:ext cx="11305055" cy="11978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FC41C65-3807-0EDA-4A62-C7F425D93A3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22" y="6349237"/>
            <a:ext cx="4125004" cy="278322"/>
          </a:xfrm>
          <a:prstGeom prst="rect">
            <a:avLst/>
          </a:prstGeom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8176F35F-E97A-A8AD-EB58-CC2263E0BE4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6000442"/>
            <a:ext cx="659708" cy="6975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373A5C3-61B2-E060-8A15-984AAA21D348}"/>
              </a:ext>
            </a:extLst>
          </p:cNvPr>
          <p:cNvSpPr txBox="1"/>
          <p:nvPr/>
        </p:nvSpPr>
        <p:spPr>
          <a:xfrm>
            <a:off x="436773" y="520613"/>
            <a:ext cx="9501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Learning Intentions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BD2134-C4A8-4777-705D-A0754059A223}"/>
              </a:ext>
            </a:extLst>
          </p:cNvPr>
          <p:cNvSpPr txBox="1"/>
          <p:nvPr/>
        </p:nvSpPr>
        <p:spPr>
          <a:xfrm>
            <a:off x="436773" y="1666552"/>
            <a:ext cx="1086828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3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By the end of this lesson, I will be able to:</a:t>
            </a:r>
          </a:p>
          <a:p>
            <a:pPr>
              <a:lnSpc>
                <a:spcPct val="150000"/>
              </a:lnSpc>
            </a:pPr>
            <a:endParaRPr lang="en-AU" b="1" dirty="0">
              <a:solidFill>
                <a:schemeClr val="bg1"/>
              </a:solidFill>
              <a:latin typeface="Mulish" pitchFamily="2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AU" sz="2400" b="0" i="0" dirty="0">
                <a:solidFill>
                  <a:srgbClr val="FFFFFF"/>
                </a:solidFill>
                <a:effectLst/>
              </a:rPr>
              <a:t>Explain the definition of belonging.</a:t>
            </a:r>
            <a:endParaRPr lang="en-AU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AU" sz="2400" b="0" i="0" dirty="0">
                <a:solidFill>
                  <a:srgbClr val="FFFFFF"/>
                </a:solidFill>
                <a:effectLst/>
              </a:rPr>
              <a:t>Understand what it means to belong.</a:t>
            </a:r>
            <a:endParaRPr lang="en-AU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AU" sz="2400" b="0" i="0" dirty="0">
                <a:solidFill>
                  <a:srgbClr val="FFFFFF"/>
                </a:solidFill>
                <a:effectLst/>
              </a:rPr>
              <a:t>Identify people, places or groups in my life where I most feel like I belong.</a:t>
            </a:r>
            <a:endParaRPr lang="en-AU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AU" sz="2400" b="0" i="0" dirty="0">
                <a:solidFill>
                  <a:srgbClr val="FFFFFF"/>
                </a:solidFill>
                <a:effectLst/>
              </a:rPr>
              <a:t>Understand the importance of including others.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75929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28E77C-3238-ECB3-C435-D0D8206D6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2D528A-F998-AE9D-C6E6-328263600FB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" b="3277"/>
          <a:stretch/>
        </p:blipFill>
        <p:spPr>
          <a:xfrm>
            <a:off x="0" y="5172779"/>
            <a:ext cx="12192000" cy="168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7AA044-ADCF-5C35-F9AD-E7C0FBCB5BF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22" y="6349237"/>
            <a:ext cx="4125004" cy="278322"/>
          </a:xfrm>
          <a:prstGeom prst="rect">
            <a:avLst/>
          </a:prstGeom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22A1464-EAC6-483C-0FA1-7CC5584D990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6000442"/>
            <a:ext cx="659708" cy="69759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B0FEBBC-4C38-E0FE-A248-658F0C98F191}"/>
              </a:ext>
            </a:extLst>
          </p:cNvPr>
          <p:cNvGrpSpPr/>
          <p:nvPr/>
        </p:nvGrpSpPr>
        <p:grpSpPr>
          <a:xfrm>
            <a:off x="2648705" y="1036286"/>
            <a:ext cx="6894590" cy="4136144"/>
            <a:chOff x="2648705" y="1444819"/>
            <a:chExt cx="6894590" cy="413614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5AD0591-0335-2A6F-8414-D55ECC23E2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648705" y="1444819"/>
              <a:ext cx="6894590" cy="413614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11153C1-2B5A-F1EA-D4A7-26A4E761F108}"/>
                </a:ext>
              </a:extLst>
            </p:cNvPr>
            <p:cNvSpPr txBox="1"/>
            <p:nvPr/>
          </p:nvSpPr>
          <p:spPr>
            <a:xfrm>
              <a:off x="3134424" y="3158948"/>
              <a:ext cx="59231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4000" b="1" dirty="0">
                  <a:solidFill>
                    <a:schemeClr val="bg1"/>
                  </a:solidFill>
                  <a:latin typeface="Mulish" pitchFamily="2" charset="0"/>
                  <a:cs typeface="Arial" panose="020B0604020202020204" pitchFamily="34" charset="0"/>
                </a:rPr>
                <a:t>What is belonging?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1038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97DE0-6872-988E-02F9-A7DE18C71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8CAC61-DB6D-A585-196A-091E1B5BEE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" b="3277"/>
          <a:stretch/>
        </p:blipFill>
        <p:spPr>
          <a:xfrm>
            <a:off x="0" y="5172779"/>
            <a:ext cx="12192000" cy="168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78B7DCD-F06B-23A9-A24F-E7EADFFD30B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22" y="6349237"/>
            <a:ext cx="4125004" cy="278322"/>
          </a:xfrm>
          <a:prstGeom prst="rect">
            <a:avLst/>
          </a:prstGeom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A72DBEA2-63CC-6CD8-BCCB-1D65C53F004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6000442"/>
            <a:ext cx="659708" cy="69759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21F3995-BB6D-81A6-49C9-52138A4979D2}"/>
              </a:ext>
            </a:extLst>
          </p:cNvPr>
          <p:cNvSpPr txBox="1"/>
          <p:nvPr/>
        </p:nvSpPr>
        <p:spPr>
          <a:xfrm>
            <a:off x="436773" y="520613"/>
            <a:ext cx="9501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Belonging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BF5BEE-8D52-46EB-324F-C76836DE9579}"/>
              </a:ext>
            </a:extLst>
          </p:cNvPr>
          <p:cNvSpPr txBox="1"/>
          <p:nvPr/>
        </p:nvSpPr>
        <p:spPr>
          <a:xfrm>
            <a:off x="1215977" y="6423277"/>
            <a:ext cx="65474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700" dirty="0">
                <a:solidFill>
                  <a:srgbClr val="FFFFFF"/>
                </a:solidFill>
              </a:rPr>
              <a:t>Allen, K. A., Kern, M. L., </a:t>
            </a:r>
            <a:r>
              <a:rPr lang="en-AU" sz="700" dirty="0" err="1">
                <a:solidFill>
                  <a:srgbClr val="FFFFFF"/>
                </a:solidFill>
              </a:rPr>
              <a:t>Rozek</a:t>
            </a:r>
            <a:r>
              <a:rPr lang="en-AU" sz="700" dirty="0">
                <a:solidFill>
                  <a:srgbClr val="FFFFFF"/>
                </a:solidFill>
              </a:rPr>
              <a:t>, C. S., </a:t>
            </a:r>
            <a:r>
              <a:rPr lang="en-AU" sz="700" dirty="0" err="1">
                <a:solidFill>
                  <a:srgbClr val="FFFFFF"/>
                </a:solidFill>
              </a:rPr>
              <a:t>McInereney</a:t>
            </a:r>
            <a:r>
              <a:rPr lang="en-AU" sz="700" dirty="0">
                <a:solidFill>
                  <a:srgbClr val="FFFFFF"/>
                </a:solidFill>
              </a:rPr>
              <a:t>, D., &amp; </a:t>
            </a:r>
            <a:r>
              <a:rPr lang="en-AU" sz="700" dirty="0" err="1">
                <a:solidFill>
                  <a:srgbClr val="FFFFFF"/>
                </a:solidFill>
              </a:rPr>
              <a:t>Slavich</a:t>
            </a:r>
            <a:r>
              <a:rPr lang="en-AU" sz="700" dirty="0">
                <a:solidFill>
                  <a:srgbClr val="FFFFFF"/>
                </a:solidFill>
              </a:rPr>
              <a:t>, G. M. (2021). Belonging: A Review of Conceptual Issues, an Integrative </a:t>
            </a:r>
            <a:br>
              <a:rPr lang="en-AU" sz="700" dirty="0">
                <a:solidFill>
                  <a:srgbClr val="FFFFFF"/>
                </a:solidFill>
              </a:rPr>
            </a:br>
            <a:r>
              <a:rPr lang="en-AU" sz="700" dirty="0">
                <a:solidFill>
                  <a:srgbClr val="FFFFFF"/>
                </a:solidFill>
              </a:rPr>
              <a:t>Framework, and Directions for Future Research. Australian journal of psychology, 73(1), 87–102. https://doi.org/10.1080/00049530.2021.1883409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AC21FD9-A7AD-0379-67D1-4C2F5BDE28BE}"/>
              </a:ext>
            </a:extLst>
          </p:cNvPr>
          <p:cNvGrpSpPr/>
          <p:nvPr/>
        </p:nvGrpSpPr>
        <p:grpSpPr>
          <a:xfrm>
            <a:off x="2648705" y="1035508"/>
            <a:ext cx="6894590" cy="4136144"/>
            <a:chOff x="2648705" y="1444818"/>
            <a:chExt cx="6894590" cy="413614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4C510ED-E27A-0A38-7461-6506066A80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648705" y="1444818"/>
              <a:ext cx="6894590" cy="413614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5C4B5A5-9EDF-83F6-19A5-A9CDE8D26FCB}"/>
                </a:ext>
              </a:extLst>
            </p:cNvPr>
            <p:cNvSpPr txBox="1"/>
            <p:nvPr/>
          </p:nvSpPr>
          <p:spPr>
            <a:xfrm>
              <a:off x="3152354" y="2234096"/>
              <a:ext cx="601854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4000" b="1" dirty="0">
                  <a:latin typeface="Mulish" pitchFamily="2" charset="0"/>
                  <a:cs typeface="Arial" panose="020B0604020202020204" pitchFamily="34" charset="0"/>
                </a:rPr>
                <a:t>The feeling of deep connection with social groups, physical places, and experiences.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7414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B6F452-57F8-5A96-4DBB-8513D0E9C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E61048-47BE-0B12-0912-6DAB6E7ADA4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" b="3277"/>
          <a:stretch/>
        </p:blipFill>
        <p:spPr>
          <a:xfrm>
            <a:off x="0" y="5172779"/>
            <a:ext cx="12192000" cy="16852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BE8BE5A-7AEE-C58D-21CD-31B22B03328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15467"/>
            <a:ext cx="11305055" cy="11978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27B2A9C-FEC2-ABB3-38D7-A8CE6167258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22" y="6349237"/>
            <a:ext cx="4125004" cy="278322"/>
          </a:xfrm>
          <a:prstGeom prst="rect">
            <a:avLst/>
          </a:prstGeom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6F13AC0-BCE5-A429-736C-8868A2BAB2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6000442"/>
            <a:ext cx="659708" cy="6975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202DEEA-0B2B-19CE-B480-D57A75AB6BDD}"/>
              </a:ext>
            </a:extLst>
          </p:cNvPr>
          <p:cNvSpPr txBox="1"/>
          <p:nvPr/>
        </p:nvSpPr>
        <p:spPr>
          <a:xfrm>
            <a:off x="436773" y="520613"/>
            <a:ext cx="9501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Belonging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29B036-75F7-D808-C316-A6C41F22267C}"/>
              </a:ext>
            </a:extLst>
          </p:cNvPr>
          <p:cNvSpPr txBox="1"/>
          <p:nvPr/>
        </p:nvSpPr>
        <p:spPr>
          <a:xfrm>
            <a:off x="436773" y="1666552"/>
            <a:ext cx="10868281" cy="1396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3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Belonging is a human need and impacts mental and physical health.</a:t>
            </a:r>
            <a:endParaRPr lang="en-AU" b="1" dirty="0">
              <a:solidFill>
                <a:schemeClr val="bg1"/>
              </a:solidFill>
              <a:latin typeface="Mulish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696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F92B48-70CA-3B27-3C41-BB732F0282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84A0EBF-1D98-AB15-041B-2BFEDDFD23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" b="3277"/>
          <a:stretch/>
        </p:blipFill>
        <p:spPr>
          <a:xfrm>
            <a:off x="0" y="5172779"/>
            <a:ext cx="12192000" cy="1685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045241E-1871-8656-34C7-2E0701F1AA4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22" y="6349237"/>
            <a:ext cx="4125004" cy="278322"/>
          </a:xfrm>
          <a:prstGeom prst="rect">
            <a:avLst/>
          </a:prstGeom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A8C67E3F-9FCC-1B92-A038-3FC44848264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6000442"/>
            <a:ext cx="659708" cy="69759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E131987-0153-47D5-D9AF-7562B304FF28}"/>
              </a:ext>
            </a:extLst>
          </p:cNvPr>
          <p:cNvSpPr txBox="1"/>
          <p:nvPr/>
        </p:nvSpPr>
        <p:spPr>
          <a:xfrm>
            <a:off x="436773" y="520613"/>
            <a:ext cx="9501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Think-Pair-Share: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4746163-DD8D-1692-2D03-ADEF776CFDC4}"/>
              </a:ext>
            </a:extLst>
          </p:cNvPr>
          <p:cNvGrpSpPr/>
          <p:nvPr/>
        </p:nvGrpSpPr>
        <p:grpSpPr>
          <a:xfrm>
            <a:off x="2648705" y="1323670"/>
            <a:ext cx="6894590" cy="4136144"/>
            <a:chOff x="2648705" y="1236581"/>
            <a:chExt cx="6894590" cy="413614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447CB20-DC05-65C9-6E5E-A8B57FA00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648705" y="1236581"/>
              <a:ext cx="6894590" cy="413614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F0DFD17-0507-D680-F480-9B08C18CB5CE}"/>
                </a:ext>
              </a:extLst>
            </p:cNvPr>
            <p:cNvSpPr txBox="1"/>
            <p:nvPr/>
          </p:nvSpPr>
          <p:spPr>
            <a:xfrm>
              <a:off x="3134424" y="1772239"/>
              <a:ext cx="5923152" cy="317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4000" b="1" dirty="0">
                  <a:solidFill>
                    <a:schemeClr val="bg1"/>
                  </a:solidFill>
                  <a:latin typeface="Mulish" pitchFamily="2" charset="0"/>
                  <a:cs typeface="Arial" panose="020B0604020202020204" pitchFamily="34" charset="0"/>
                </a:rPr>
                <a:t>Is there a person, place or group that you feel like you belong with?</a:t>
              </a:r>
            </a:p>
            <a:p>
              <a:pPr algn="ctr"/>
              <a:endParaRPr lang="en-AU" sz="4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endParaRPr>
            </a:p>
            <a:p>
              <a:pPr algn="ctr"/>
              <a:r>
                <a:rPr lang="en-AU" sz="2000" b="1" dirty="0">
                  <a:solidFill>
                    <a:schemeClr val="bg1"/>
                  </a:solidFill>
                  <a:latin typeface="Mulish" pitchFamily="2" charset="0"/>
                  <a:cs typeface="Arial" panose="020B0604020202020204" pitchFamily="34" charset="0"/>
                </a:rPr>
                <a:t>*This is a safe place, only share if you feel comfortable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226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D9299-7A0B-335F-5399-5C939EB41A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A46DD2B-55AC-2064-6FB9-8A621932540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" b="3277"/>
          <a:stretch/>
        </p:blipFill>
        <p:spPr>
          <a:xfrm>
            <a:off x="0" y="5172779"/>
            <a:ext cx="12192000" cy="16852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203F31-50CC-7884-75CE-2EDCB6E165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15467"/>
            <a:ext cx="11305055" cy="11978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DF8AC68-383B-7026-92E3-D9250DDF2A2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22" y="6349237"/>
            <a:ext cx="4125004" cy="278322"/>
          </a:xfrm>
          <a:prstGeom prst="rect">
            <a:avLst/>
          </a:prstGeom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5F3B6836-1A28-E297-5626-28F191D9557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6000442"/>
            <a:ext cx="659708" cy="6975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9A83D61-92A6-BD6E-B8A5-A7E71893CD1B}"/>
              </a:ext>
            </a:extLst>
          </p:cNvPr>
          <p:cNvSpPr txBox="1"/>
          <p:nvPr/>
        </p:nvSpPr>
        <p:spPr>
          <a:xfrm>
            <a:off x="436773" y="520613"/>
            <a:ext cx="9501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Belonging at [insert school name]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AF65B41-445E-4D5D-BF9F-E50148DCF208}"/>
              </a:ext>
            </a:extLst>
          </p:cNvPr>
          <p:cNvGrpSpPr/>
          <p:nvPr/>
        </p:nvGrpSpPr>
        <p:grpSpPr>
          <a:xfrm>
            <a:off x="6686278" y="1834442"/>
            <a:ext cx="4703237" cy="3017228"/>
            <a:chOff x="6686278" y="1985561"/>
            <a:chExt cx="4703237" cy="301722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B556DB8-F644-A3A2-E606-09EBA5A4E8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686278" y="1985561"/>
              <a:ext cx="4703237" cy="301722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BFE4169-483D-3AF1-5B25-55FF88525D38}"/>
                </a:ext>
              </a:extLst>
            </p:cNvPr>
            <p:cNvSpPr txBox="1"/>
            <p:nvPr/>
          </p:nvSpPr>
          <p:spPr>
            <a:xfrm>
              <a:off x="7422445" y="2488369"/>
              <a:ext cx="3230901" cy="1753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2400" b="1" dirty="0">
                  <a:latin typeface="Mulish" pitchFamily="2" charset="0"/>
                  <a:cs typeface="Arial" panose="020B0604020202020204" pitchFamily="34" charset="0"/>
                </a:rPr>
                <a:t>Let’s discuss different parts of our school and how you might feel a sense of belonging to each!</a:t>
              </a:r>
              <a:endParaRPr lang="en-AU" sz="2400" dirty="0">
                <a:latin typeface="Mulish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0AD9396-F247-772B-8066-CCB691662460}"/>
              </a:ext>
            </a:extLst>
          </p:cNvPr>
          <p:cNvSpPr txBox="1"/>
          <p:nvPr/>
        </p:nvSpPr>
        <p:spPr>
          <a:xfrm>
            <a:off x="436773" y="1813173"/>
            <a:ext cx="575502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b="1" i="0" dirty="0">
                <a:solidFill>
                  <a:srgbClr val="FFFFFF"/>
                </a:solidFill>
                <a:effectLst/>
              </a:rPr>
              <a:t>At [insert school name] we want to make each of you feel a sense of belonging. </a:t>
            </a:r>
          </a:p>
          <a:p>
            <a:endParaRPr lang="en-AU" sz="2400" b="0" i="0" dirty="0">
              <a:solidFill>
                <a:srgbClr val="FFFF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47084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4C25FA-4F82-AD2F-FCE1-C0EC22A59E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F612C0-6111-B8F4-367D-D4AA442A4C6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" b="3277"/>
          <a:stretch/>
        </p:blipFill>
        <p:spPr>
          <a:xfrm>
            <a:off x="0" y="5172779"/>
            <a:ext cx="12192000" cy="16852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265103-0EBA-2C97-4B2D-9F78187D04C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15467"/>
            <a:ext cx="11305055" cy="11978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0768B78-78C0-14DA-A476-D8330698DF1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22" y="6349237"/>
            <a:ext cx="4125004" cy="278322"/>
          </a:xfrm>
          <a:prstGeom prst="rect">
            <a:avLst/>
          </a:prstGeom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3E2E515A-ED65-13A6-1FBF-40AAF338C14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6000442"/>
            <a:ext cx="659708" cy="6975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0CD59F4-1F72-8EA5-539F-88167DD3E535}"/>
              </a:ext>
            </a:extLst>
          </p:cNvPr>
          <p:cNvSpPr txBox="1"/>
          <p:nvPr/>
        </p:nvSpPr>
        <p:spPr>
          <a:xfrm>
            <a:off x="436773" y="520613"/>
            <a:ext cx="9501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Belonging at [insert school name]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3FCF86-B60D-FB42-0823-057991EDA3AE}"/>
              </a:ext>
            </a:extLst>
          </p:cNvPr>
          <p:cNvSpPr txBox="1"/>
          <p:nvPr/>
        </p:nvSpPr>
        <p:spPr>
          <a:xfrm>
            <a:off x="436773" y="1666552"/>
            <a:ext cx="10868281" cy="2081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3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Do you feel a sense of belonging in the classroom?</a:t>
            </a:r>
          </a:p>
          <a:p>
            <a:pPr>
              <a:lnSpc>
                <a:spcPct val="150000"/>
              </a:lnSpc>
            </a:pPr>
            <a:endParaRPr lang="en-AU" b="1" dirty="0">
              <a:solidFill>
                <a:schemeClr val="bg1"/>
              </a:solidFill>
              <a:latin typeface="Mulish" pitchFamily="2" charset="0"/>
              <a:cs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en-AU" sz="2400" b="0" i="0" dirty="0">
                <a:solidFill>
                  <a:srgbClr val="FFFFFF"/>
                </a:solidFill>
                <a:effectLst/>
              </a:rPr>
              <a:t>You spend a lot of time in [insert class name], we hope you feel a sense of belonging and comfort in this room and with our class. 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495228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DDFA40-2C7F-5217-6063-5ACA618297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4F9F181-C3EB-5E43-8490-678DC50304A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" b="3277"/>
          <a:stretch/>
        </p:blipFill>
        <p:spPr>
          <a:xfrm>
            <a:off x="0" y="5172779"/>
            <a:ext cx="12192000" cy="16852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3569785-3D0C-1EE6-BB94-6C89F3D5C9A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15467"/>
            <a:ext cx="11305055" cy="11978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2A397C7-7CD7-2001-362A-72B8EAF377F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22" y="6349237"/>
            <a:ext cx="4125004" cy="278322"/>
          </a:xfrm>
          <a:prstGeom prst="rect">
            <a:avLst/>
          </a:prstGeom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8DF7935D-40F7-3382-8326-B3D967B9BC1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" y="6000442"/>
            <a:ext cx="659708" cy="6975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1BA7DBE-D653-53D8-B251-D09AFF43BC10}"/>
              </a:ext>
            </a:extLst>
          </p:cNvPr>
          <p:cNvSpPr txBox="1"/>
          <p:nvPr/>
        </p:nvSpPr>
        <p:spPr>
          <a:xfrm>
            <a:off x="436773" y="520613"/>
            <a:ext cx="9501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Belonging at [insert school name]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43900F-E2B4-9E0E-D40A-D18D878FBCAF}"/>
              </a:ext>
            </a:extLst>
          </p:cNvPr>
          <p:cNvSpPr txBox="1"/>
          <p:nvPr/>
        </p:nvSpPr>
        <p:spPr>
          <a:xfrm>
            <a:off x="7185368" y="1813173"/>
            <a:ext cx="43317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i="0" dirty="0">
                <a:solidFill>
                  <a:srgbClr val="FFFFFF"/>
                </a:solidFill>
                <a:effectLst/>
              </a:rPr>
              <a:t>Our school clubs/group include:</a:t>
            </a:r>
          </a:p>
          <a:p>
            <a:endParaRPr lang="en-AU" b="1" i="0" dirty="0">
              <a:solidFill>
                <a:srgbClr val="FFFFFF"/>
              </a:solidFill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FFFF"/>
                </a:solidFill>
              </a:rPr>
              <a:t>[INSERT LIST OF SCHOOL CLUBS/GROUPS</a:t>
            </a:r>
            <a:endParaRPr lang="en-A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D5F861-3A2E-54A3-1906-F027439EA615}"/>
              </a:ext>
            </a:extLst>
          </p:cNvPr>
          <p:cNvSpPr txBox="1"/>
          <p:nvPr/>
        </p:nvSpPr>
        <p:spPr>
          <a:xfrm>
            <a:off x="1424982" y="6416893"/>
            <a:ext cx="3935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Why not try a new club </a:t>
            </a:r>
            <a:r>
              <a:rPr lang="en-AU" sz="1400">
                <a:solidFill>
                  <a:schemeClr val="bg1"/>
                </a:solidFill>
                <a:latin typeface="Mulish" pitchFamily="2" charset="0"/>
                <a:cs typeface="Arial" panose="020B0604020202020204" pitchFamily="34" charset="0"/>
              </a:rPr>
              <a:t>this month?</a:t>
            </a:r>
            <a:endParaRPr lang="en-AU" sz="1400" dirty="0">
              <a:solidFill>
                <a:schemeClr val="bg1"/>
              </a:solidFill>
              <a:latin typeface="Mulish" pitchFamily="2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FC4642-2A25-C535-7172-B53BCF90E601}"/>
              </a:ext>
            </a:extLst>
          </p:cNvPr>
          <p:cNvSpPr txBox="1"/>
          <p:nvPr/>
        </p:nvSpPr>
        <p:spPr>
          <a:xfrm>
            <a:off x="436773" y="1813173"/>
            <a:ext cx="613819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b="1" i="0" dirty="0">
                <a:solidFill>
                  <a:srgbClr val="FFFFFF"/>
                </a:solidFill>
                <a:effectLst/>
              </a:rPr>
              <a:t>Do you feel a sense of belonging to a group/club at school?</a:t>
            </a:r>
          </a:p>
          <a:p>
            <a:endParaRPr lang="en-AU" sz="2400" b="0" i="0" dirty="0">
              <a:solidFill>
                <a:srgbClr val="FFFFFF"/>
              </a:solidFill>
              <a:effectLst/>
            </a:endParaRPr>
          </a:p>
          <a:p>
            <a:r>
              <a:rPr lang="en-AU" sz="2400" b="0" i="0" dirty="0">
                <a:solidFill>
                  <a:srgbClr val="FFFFFF"/>
                </a:solidFill>
                <a:effectLst/>
              </a:rPr>
              <a:t>Often people find a sense of belonging in groups or clubs that focus on a hobby that they enjoy. This often involves meeting like-minded people that they can connect with.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3887744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Default font - Mulish">
      <a:majorFont>
        <a:latin typeface="Mulish"/>
        <a:ea typeface=""/>
        <a:cs typeface=""/>
      </a:majorFont>
      <a:minorFont>
        <a:latin typeface="Mulis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726</Words>
  <Application>Microsoft Office PowerPoint</Application>
  <PresentationFormat>Widescreen</PresentationFormat>
  <Paragraphs>81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Mulish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Kira Hardy</dc:creator>
  <cp:lastModifiedBy>Kira Hardy</cp:lastModifiedBy>
  <cp:revision>13</cp:revision>
  <dcterms:created xsi:type="dcterms:W3CDTF">2024-02-13T01:24:30Z</dcterms:created>
  <dcterms:modified xsi:type="dcterms:W3CDTF">2024-02-20T08:40:24Z</dcterms:modified>
</cp:coreProperties>
</file>